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4"/>
  </p:notesMasterIdLst>
  <p:sldIdLst>
    <p:sldId id="256" r:id="rId2"/>
    <p:sldId id="340" r:id="rId3"/>
    <p:sldId id="352" r:id="rId4"/>
    <p:sldId id="351" r:id="rId5"/>
    <p:sldId id="290" r:id="rId6"/>
    <p:sldId id="258" r:id="rId7"/>
    <p:sldId id="288" r:id="rId8"/>
    <p:sldId id="291" r:id="rId9"/>
    <p:sldId id="292" r:id="rId10"/>
    <p:sldId id="293" r:id="rId11"/>
    <p:sldId id="294" r:id="rId12"/>
    <p:sldId id="295" r:id="rId13"/>
    <p:sldId id="318" r:id="rId14"/>
    <p:sldId id="317" r:id="rId15"/>
    <p:sldId id="319" r:id="rId16"/>
    <p:sldId id="296" r:id="rId17"/>
    <p:sldId id="297" r:id="rId18"/>
    <p:sldId id="298" r:id="rId19"/>
    <p:sldId id="300" r:id="rId20"/>
    <p:sldId id="299" r:id="rId21"/>
    <p:sldId id="354" r:id="rId22"/>
    <p:sldId id="355" r:id="rId23"/>
    <p:sldId id="301" r:id="rId24"/>
    <p:sldId id="302" r:id="rId25"/>
    <p:sldId id="303" r:id="rId26"/>
    <p:sldId id="341" r:id="rId27"/>
    <p:sldId id="342" r:id="rId28"/>
    <p:sldId id="343" r:id="rId29"/>
    <p:sldId id="266" r:id="rId30"/>
    <p:sldId id="267" r:id="rId31"/>
    <p:sldId id="268" r:id="rId32"/>
    <p:sldId id="304" r:id="rId33"/>
    <p:sldId id="322" r:id="rId34"/>
    <p:sldId id="324" r:id="rId35"/>
    <p:sldId id="325" r:id="rId36"/>
    <p:sldId id="326" r:id="rId37"/>
    <p:sldId id="328" r:id="rId38"/>
    <p:sldId id="329" r:id="rId39"/>
    <p:sldId id="330" r:id="rId40"/>
    <p:sldId id="331" r:id="rId41"/>
    <p:sldId id="332" r:id="rId42"/>
    <p:sldId id="333" r:id="rId43"/>
    <p:sldId id="346" r:id="rId44"/>
    <p:sldId id="335" r:id="rId45"/>
    <p:sldId id="336" r:id="rId46"/>
    <p:sldId id="338" r:id="rId47"/>
    <p:sldId id="339" r:id="rId48"/>
    <p:sldId id="356" r:id="rId49"/>
    <p:sldId id="361" r:id="rId50"/>
    <p:sldId id="358" r:id="rId51"/>
    <p:sldId id="359" r:id="rId52"/>
    <p:sldId id="362" r:id="rId53"/>
    <p:sldId id="363" r:id="rId54"/>
    <p:sldId id="364" r:id="rId55"/>
    <p:sldId id="365" r:id="rId56"/>
    <p:sldId id="366" r:id="rId57"/>
    <p:sldId id="367" r:id="rId58"/>
    <p:sldId id="368" r:id="rId59"/>
    <p:sldId id="360" r:id="rId60"/>
    <p:sldId id="353" r:id="rId61"/>
    <p:sldId id="370" r:id="rId62"/>
    <p:sldId id="371"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733"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87834-FA50-4021-BE2F-AC2FA1C02E5A}" type="doc">
      <dgm:prSet loTypeId="urn:microsoft.com/office/officeart/2005/8/layout/hProcess9" loCatId="process" qsTypeId="urn:microsoft.com/office/officeart/2005/8/quickstyle/simple1" qsCatId="simple" csTypeId="urn:microsoft.com/office/officeart/2005/8/colors/accent1_2" csCatId="accent1" phldr="1"/>
      <dgm:spPr/>
    </dgm:pt>
    <dgm:pt modelId="{95CDF87A-7A51-4987-B8D9-0B301F6B53CC}">
      <dgm:prSet phldrT="[Text]"/>
      <dgm:spPr/>
      <dgm:t>
        <a:bodyPr/>
        <a:lstStyle/>
        <a:p>
          <a:r>
            <a:rPr lang="en-US" dirty="0" smtClean="0"/>
            <a:t>Step 1</a:t>
          </a:r>
        </a:p>
        <a:p>
          <a:r>
            <a:rPr lang="en-US" dirty="0" smtClean="0"/>
            <a:t>Read the question twice </a:t>
          </a:r>
        </a:p>
        <a:p>
          <a:endParaRPr lang="en-US" dirty="0"/>
        </a:p>
      </dgm:t>
    </dgm:pt>
    <dgm:pt modelId="{3ECC1D2A-6C8C-4112-8453-E81A0AFC533C}" type="parTrans" cxnId="{6AF5E007-A5A8-4FD7-810A-33A97AD9F9F6}">
      <dgm:prSet/>
      <dgm:spPr/>
      <dgm:t>
        <a:bodyPr/>
        <a:lstStyle/>
        <a:p>
          <a:endParaRPr lang="en-US"/>
        </a:p>
      </dgm:t>
    </dgm:pt>
    <dgm:pt modelId="{0B02D15C-1539-415C-BCD1-51A863921FF0}" type="sibTrans" cxnId="{6AF5E007-A5A8-4FD7-810A-33A97AD9F9F6}">
      <dgm:prSet/>
      <dgm:spPr/>
      <dgm:t>
        <a:bodyPr/>
        <a:lstStyle/>
        <a:p>
          <a:endParaRPr lang="en-US"/>
        </a:p>
      </dgm:t>
    </dgm:pt>
    <dgm:pt modelId="{36DD78CE-1B6D-49C5-84D5-ACA288B857E1}">
      <dgm:prSet phldrT="[Text]"/>
      <dgm:spPr/>
      <dgm:t>
        <a:bodyPr/>
        <a:lstStyle/>
        <a:p>
          <a:r>
            <a:rPr lang="en-US" dirty="0" smtClean="0"/>
            <a:t>Step 2</a:t>
          </a:r>
        </a:p>
        <a:p>
          <a:r>
            <a:rPr lang="en-US" dirty="0" smtClean="0"/>
            <a:t>Provide suitable introduction </a:t>
          </a:r>
          <a:endParaRPr lang="en-US" dirty="0"/>
        </a:p>
      </dgm:t>
    </dgm:pt>
    <dgm:pt modelId="{77DEDA18-789E-4C58-AEFE-BDE648CA22FF}" type="parTrans" cxnId="{A85D0EAE-0921-44C9-AE57-418E0F06655F}">
      <dgm:prSet/>
      <dgm:spPr/>
      <dgm:t>
        <a:bodyPr/>
        <a:lstStyle/>
        <a:p>
          <a:endParaRPr lang="en-US"/>
        </a:p>
      </dgm:t>
    </dgm:pt>
    <dgm:pt modelId="{62364E52-12F6-4A90-9140-F2A7AB7BC099}" type="sibTrans" cxnId="{A85D0EAE-0921-44C9-AE57-418E0F06655F}">
      <dgm:prSet/>
      <dgm:spPr/>
      <dgm:t>
        <a:bodyPr/>
        <a:lstStyle/>
        <a:p>
          <a:endParaRPr lang="en-US"/>
        </a:p>
      </dgm:t>
    </dgm:pt>
    <dgm:pt modelId="{95A033FD-238A-4C19-8D50-F59AAEDB05AE}">
      <dgm:prSet phldrT="[Text]"/>
      <dgm:spPr/>
      <dgm:t>
        <a:bodyPr/>
        <a:lstStyle/>
        <a:p>
          <a:r>
            <a:rPr lang="en-US" dirty="0" smtClean="0"/>
            <a:t>Step 3</a:t>
          </a:r>
        </a:p>
        <a:p>
          <a:r>
            <a:rPr lang="en-US" dirty="0" smtClean="0"/>
            <a:t>Identify the ethical/moral dilemma </a:t>
          </a:r>
          <a:endParaRPr lang="en-US" dirty="0"/>
        </a:p>
      </dgm:t>
    </dgm:pt>
    <dgm:pt modelId="{317CD9DF-48B4-46B2-9C24-AD3E8E2F575D}" type="parTrans" cxnId="{864D1702-B013-46AE-99DF-A02A0C368749}">
      <dgm:prSet/>
      <dgm:spPr/>
      <dgm:t>
        <a:bodyPr/>
        <a:lstStyle/>
        <a:p>
          <a:endParaRPr lang="en-US"/>
        </a:p>
      </dgm:t>
    </dgm:pt>
    <dgm:pt modelId="{098E64A7-B9F2-4E57-8FBB-E7D4D8C01DAF}" type="sibTrans" cxnId="{864D1702-B013-46AE-99DF-A02A0C368749}">
      <dgm:prSet/>
      <dgm:spPr/>
      <dgm:t>
        <a:bodyPr/>
        <a:lstStyle/>
        <a:p>
          <a:endParaRPr lang="en-US"/>
        </a:p>
      </dgm:t>
    </dgm:pt>
    <dgm:pt modelId="{9BEB4A4F-4F05-4531-B905-C3E5418E7156}">
      <dgm:prSet phldrT="[Text]"/>
      <dgm:spPr/>
      <dgm:t>
        <a:bodyPr/>
        <a:lstStyle/>
        <a:p>
          <a:r>
            <a:rPr lang="en-US" dirty="0" smtClean="0"/>
            <a:t>Step 4</a:t>
          </a:r>
        </a:p>
        <a:p>
          <a:r>
            <a:rPr lang="en-US" dirty="0" smtClean="0"/>
            <a:t>Identify the stakeholders involved </a:t>
          </a:r>
          <a:endParaRPr lang="en-US" dirty="0"/>
        </a:p>
      </dgm:t>
    </dgm:pt>
    <dgm:pt modelId="{4A7DFCED-3A91-4778-8A8E-78C7B8184E25}" type="parTrans" cxnId="{5F56A992-4464-4E76-B5E0-C16F186AB0E0}">
      <dgm:prSet/>
      <dgm:spPr/>
      <dgm:t>
        <a:bodyPr/>
        <a:lstStyle/>
        <a:p>
          <a:endParaRPr lang="en-US"/>
        </a:p>
      </dgm:t>
    </dgm:pt>
    <dgm:pt modelId="{F4BC68CA-1614-4D98-A56A-F389A428395A}" type="sibTrans" cxnId="{5F56A992-4464-4E76-B5E0-C16F186AB0E0}">
      <dgm:prSet/>
      <dgm:spPr/>
      <dgm:t>
        <a:bodyPr/>
        <a:lstStyle/>
        <a:p>
          <a:endParaRPr lang="en-US"/>
        </a:p>
      </dgm:t>
    </dgm:pt>
    <dgm:pt modelId="{FD6C1545-5561-48F3-99BD-5277B6929A16}">
      <dgm:prSet phldrT="[Text]"/>
      <dgm:spPr/>
      <dgm:t>
        <a:bodyPr/>
        <a:lstStyle/>
        <a:p>
          <a:r>
            <a:rPr lang="en-US" dirty="0" smtClean="0"/>
            <a:t>Step 5</a:t>
          </a:r>
        </a:p>
        <a:p>
          <a:r>
            <a:rPr lang="en-US" dirty="0" smtClean="0"/>
            <a:t>Cite relevant laws, values, approaches, etc. </a:t>
          </a:r>
          <a:endParaRPr lang="en-US" dirty="0"/>
        </a:p>
      </dgm:t>
    </dgm:pt>
    <dgm:pt modelId="{BBE13477-F8ED-4462-AAFC-5F682BF61DC2}" type="parTrans" cxnId="{0950D6B8-EDAC-4A74-A51B-6D5A88653CBF}">
      <dgm:prSet/>
      <dgm:spPr/>
      <dgm:t>
        <a:bodyPr/>
        <a:lstStyle/>
        <a:p>
          <a:endParaRPr lang="en-US"/>
        </a:p>
      </dgm:t>
    </dgm:pt>
    <dgm:pt modelId="{013A4F40-8503-442F-A2DE-01AF92F13E31}" type="sibTrans" cxnId="{0950D6B8-EDAC-4A74-A51B-6D5A88653CBF}">
      <dgm:prSet/>
      <dgm:spPr/>
      <dgm:t>
        <a:bodyPr/>
        <a:lstStyle/>
        <a:p>
          <a:endParaRPr lang="en-US"/>
        </a:p>
      </dgm:t>
    </dgm:pt>
    <dgm:pt modelId="{70400B1E-7F72-4641-8DC9-6C1E855C30D0}">
      <dgm:prSet phldrT="[Text]"/>
      <dgm:spPr/>
      <dgm:t>
        <a:bodyPr/>
        <a:lstStyle/>
        <a:p>
          <a:r>
            <a:rPr lang="en-US" dirty="0" smtClean="0"/>
            <a:t>Step 6</a:t>
          </a:r>
        </a:p>
        <a:p>
          <a:r>
            <a:rPr lang="en-US" dirty="0" smtClean="0"/>
            <a:t>Decide final course of action  </a:t>
          </a:r>
          <a:endParaRPr lang="en-US" dirty="0"/>
        </a:p>
      </dgm:t>
    </dgm:pt>
    <dgm:pt modelId="{3393334C-95EF-46D7-B44F-472D2FF7FD48}" type="parTrans" cxnId="{5BC4F3FD-B155-4B7E-BB19-252FB1120334}">
      <dgm:prSet/>
      <dgm:spPr/>
      <dgm:t>
        <a:bodyPr/>
        <a:lstStyle/>
        <a:p>
          <a:endParaRPr lang="en-US"/>
        </a:p>
      </dgm:t>
    </dgm:pt>
    <dgm:pt modelId="{FBF5578B-8693-4B77-8C06-0CA33D4F3D31}" type="sibTrans" cxnId="{5BC4F3FD-B155-4B7E-BB19-252FB1120334}">
      <dgm:prSet/>
      <dgm:spPr/>
      <dgm:t>
        <a:bodyPr/>
        <a:lstStyle/>
        <a:p>
          <a:endParaRPr lang="en-US"/>
        </a:p>
      </dgm:t>
    </dgm:pt>
    <dgm:pt modelId="{34E80CB3-BA24-429E-B3BD-3CC3294437DA}">
      <dgm:prSet phldrT="[Text]"/>
      <dgm:spPr/>
      <dgm:t>
        <a:bodyPr/>
        <a:lstStyle/>
        <a:p>
          <a:r>
            <a:rPr lang="en-US" dirty="0" smtClean="0"/>
            <a:t>Step 7</a:t>
          </a:r>
        </a:p>
        <a:p>
          <a:r>
            <a:rPr lang="en-US" dirty="0" smtClean="0"/>
            <a:t>Conclude give way forward </a:t>
          </a:r>
          <a:endParaRPr lang="en-US" dirty="0"/>
        </a:p>
      </dgm:t>
    </dgm:pt>
    <dgm:pt modelId="{50CFE4EA-57C6-4AF0-9358-CAEB4B92A4EC}" type="parTrans" cxnId="{CDBC8C90-E8C9-4BD1-BDB3-7627BB2D0ED4}">
      <dgm:prSet/>
      <dgm:spPr/>
      <dgm:t>
        <a:bodyPr/>
        <a:lstStyle/>
        <a:p>
          <a:endParaRPr lang="en-US"/>
        </a:p>
      </dgm:t>
    </dgm:pt>
    <dgm:pt modelId="{89640D49-64B6-4998-99F5-898C1C6F544F}" type="sibTrans" cxnId="{CDBC8C90-E8C9-4BD1-BDB3-7627BB2D0ED4}">
      <dgm:prSet/>
      <dgm:spPr/>
      <dgm:t>
        <a:bodyPr/>
        <a:lstStyle/>
        <a:p>
          <a:endParaRPr lang="en-US"/>
        </a:p>
      </dgm:t>
    </dgm:pt>
    <dgm:pt modelId="{12B06690-0946-48BB-B234-34F62BEE053A}" type="pres">
      <dgm:prSet presAssocID="{5D687834-FA50-4021-BE2F-AC2FA1C02E5A}" presName="CompostProcess" presStyleCnt="0">
        <dgm:presLayoutVars>
          <dgm:dir/>
          <dgm:resizeHandles val="exact"/>
        </dgm:presLayoutVars>
      </dgm:prSet>
      <dgm:spPr/>
    </dgm:pt>
    <dgm:pt modelId="{0398EAE5-A75A-4D65-9426-90A4F5420B11}" type="pres">
      <dgm:prSet presAssocID="{5D687834-FA50-4021-BE2F-AC2FA1C02E5A}" presName="arrow" presStyleLbl="bgShp" presStyleIdx="0" presStyleCnt="1" custScaleX="117647"/>
      <dgm:spPr/>
    </dgm:pt>
    <dgm:pt modelId="{D636990B-A93B-4510-8E2E-63A2DCD53A49}" type="pres">
      <dgm:prSet presAssocID="{5D687834-FA50-4021-BE2F-AC2FA1C02E5A}" presName="linearProcess" presStyleCnt="0"/>
      <dgm:spPr/>
    </dgm:pt>
    <dgm:pt modelId="{847F65A7-9C58-45A7-9E5E-814C226A8C9C}" type="pres">
      <dgm:prSet presAssocID="{95CDF87A-7A51-4987-B8D9-0B301F6B53CC}" presName="textNode" presStyleLbl="node1" presStyleIdx="0" presStyleCnt="7" custScaleX="97531">
        <dgm:presLayoutVars>
          <dgm:bulletEnabled val="1"/>
        </dgm:presLayoutVars>
      </dgm:prSet>
      <dgm:spPr/>
      <dgm:t>
        <a:bodyPr/>
        <a:lstStyle/>
        <a:p>
          <a:endParaRPr lang="en-US"/>
        </a:p>
      </dgm:t>
    </dgm:pt>
    <dgm:pt modelId="{F240D59D-F10A-4ED9-A30E-9776FE772EB4}" type="pres">
      <dgm:prSet presAssocID="{0B02D15C-1539-415C-BCD1-51A863921FF0}" presName="sibTrans" presStyleCnt="0"/>
      <dgm:spPr/>
    </dgm:pt>
    <dgm:pt modelId="{0FB57AE6-A44B-4AE9-9D57-568E64A27DE9}" type="pres">
      <dgm:prSet presAssocID="{36DD78CE-1B6D-49C5-84D5-ACA288B857E1}" presName="textNode" presStyleLbl="node1" presStyleIdx="1" presStyleCnt="7">
        <dgm:presLayoutVars>
          <dgm:bulletEnabled val="1"/>
        </dgm:presLayoutVars>
      </dgm:prSet>
      <dgm:spPr/>
      <dgm:t>
        <a:bodyPr/>
        <a:lstStyle/>
        <a:p>
          <a:endParaRPr lang="en-US"/>
        </a:p>
      </dgm:t>
    </dgm:pt>
    <dgm:pt modelId="{22C62DCD-3684-49AA-B8B9-AA72E0C8C54F}" type="pres">
      <dgm:prSet presAssocID="{62364E52-12F6-4A90-9140-F2A7AB7BC099}" presName="sibTrans" presStyleCnt="0"/>
      <dgm:spPr/>
    </dgm:pt>
    <dgm:pt modelId="{D71328D1-EC88-4EF5-8AB5-1ADFF2ECB24F}" type="pres">
      <dgm:prSet presAssocID="{95A033FD-238A-4C19-8D50-F59AAEDB05AE}" presName="textNode" presStyleLbl="node1" presStyleIdx="2" presStyleCnt="7">
        <dgm:presLayoutVars>
          <dgm:bulletEnabled val="1"/>
        </dgm:presLayoutVars>
      </dgm:prSet>
      <dgm:spPr/>
      <dgm:t>
        <a:bodyPr/>
        <a:lstStyle/>
        <a:p>
          <a:endParaRPr lang="en-US"/>
        </a:p>
      </dgm:t>
    </dgm:pt>
    <dgm:pt modelId="{2EBFC1CE-8324-46CE-84DE-AE1641AEB270}" type="pres">
      <dgm:prSet presAssocID="{098E64A7-B9F2-4E57-8FBB-E7D4D8C01DAF}" presName="sibTrans" presStyleCnt="0"/>
      <dgm:spPr/>
    </dgm:pt>
    <dgm:pt modelId="{21C46C2B-545A-4A02-8633-AED12169EE93}" type="pres">
      <dgm:prSet presAssocID="{9BEB4A4F-4F05-4531-B905-C3E5418E7156}" presName="textNode" presStyleLbl="node1" presStyleIdx="3" presStyleCnt="7">
        <dgm:presLayoutVars>
          <dgm:bulletEnabled val="1"/>
        </dgm:presLayoutVars>
      </dgm:prSet>
      <dgm:spPr/>
      <dgm:t>
        <a:bodyPr/>
        <a:lstStyle/>
        <a:p>
          <a:endParaRPr lang="en-US"/>
        </a:p>
      </dgm:t>
    </dgm:pt>
    <dgm:pt modelId="{1563237B-211E-4312-BF9C-DF4F37960AB7}" type="pres">
      <dgm:prSet presAssocID="{F4BC68CA-1614-4D98-A56A-F389A428395A}" presName="sibTrans" presStyleCnt="0"/>
      <dgm:spPr/>
    </dgm:pt>
    <dgm:pt modelId="{B06AD05F-9C5C-4445-9DF0-814B3D12D99E}" type="pres">
      <dgm:prSet presAssocID="{FD6C1545-5561-48F3-99BD-5277B6929A16}" presName="textNode" presStyleLbl="node1" presStyleIdx="4" presStyleCnt="7">
        <dgm:presLayoutVars>
          <dgm:bulletEnabled val="1"/>
        </dgm:presLayoutVars>
      </dgm:prSet>
      <dgm:spPr/>
      <dgm:t>
        <a:bodyPr/>
        <a:lstStyle/>
        <a:p>
          <a:endParaRPr lang="en-US"/>
        </a:p>
      </dgm:t>
    </dgm:pt>
    <dgm:pt modelId="{4B8AC739-C1EA-4635-9DC9-56DD6C06D3EE}" type="pres">
      <dgm:prSet presAssocID="{013A4F40-8503-442F-A2DE-01AF92F13E31}" presName="sibTrans" presStyleCnt="0"/>
      <dgm:spPr/>
    </dgm:pt>
    <dgm:pt modelId="{F4DFC4E1-5188-475F-AE18-E0F89F45BB38}" type="pres">
      <dgm:prSet presAssocID="{70400B1E-7F72-4641-8DC9-6C1E855C30D0}" presName="textNode" presStyleLbl="node1" presStyleIdx="5" presStyleCnt="7">
        <dgm:presLayoutVars>
          <dgm:bulletEnabled val="1"/>
        </dgm:presLayoutVars>
      </dgm:prSet>
      <dgm:spPr/>
      <dgm:t>
        <a:bodyPr/>
        <a:lstStyle/>
        <a:p>
          <a:endParaRPr lang="en-US"/>
        </a:p>
      </dgm:t>
    </dgm:pt>
    <dgm:pt modelId="{500A2B8C-50FE-4535-A2EE-C09260E0BE2C}" type="pres">
      <dgm:prSet presAssocID="{FBF5578B-8693-4B77-8C06-0CA33D4F3D31}" presName="sibTrans" presStyleCnt="0"/>
      <dgm:spPr/>
    </dgm:pt>
    <dgm:pt modelId="{F46CFC86-1923-4AC6-BBB9-FCCF085BBE6D}" type="pres">
      <dgm:prSet presAssocID="{34E80CB3-BA24-429E-B3BD-3CC3294437DA}" presName="textNode" presStyleLbl="node1" presStyleIdx="6" presStyleCnt="7">
        <dgm:presLayoutVars>
          <dgm:bulletEnabled val="1"/>
        </dgm:presLayoutVars>
      </dgm:prSet>
      <dgm:spPr/>
      <dgm:t>
        <a:bodyPr/>
        <a:lstStyle/>
        <a:p>
          <a:endParaRPr lang="en-US"/>
        </a:p>
      </dgm:t>
    </dgm:pt>
  </dgm:ptLst>
  <dgm:cxnLst>
    <dgm:cxn modelId="{0950D6B8-EDAC-4A74-A51B-6D5A88653CBF}" srcId="{5D687834-FA50-4021-BE2F-AC2FA1C02E5A}" destId="{FD6C1545-5561-48F3-99BD-5277B6929A16}" srcOrd="4" destOrd="0" parTransId="{BBE13477-F8ED-4462-AAFC-5F682BF61DC2}" sibTransId="{013A4F40-8503-442F-A2DE-01AF92F13E31}"/>
    <dgm:cxn modelId="{567C2E9F-BBDB-404B-8046-207CBE76CA88}" type="presOf" srcId="{36DD78CE-1B6D-49C5-84D5-ACA288B857E1}" destId="{0FB57AE6-A44B-4AE9-9D57-568E64A27DE9}" srcOrd="0" destOrd="0" presId="urn:microsoft.com/office/officeart/2005/8/layout/hProcess9"/>
    <dgm:cxn modelId="{BA975C80-72ED-47DB-A373-A60648DA99F4}" type="presOf" srcId="{9BEB4A4F-4F05-4531-B905-C3E5418E7156}" destId="{21C46C2B-545A-4A02-8633-AED12169EE93}" srcOrd="0" destOrd="0" presId="urn:microsoft.com/office/officeart/2005/8/layout/hProcess9"/>
    <dgm:cxn modelId="{CDBC8C90-E8C9-4BD1-BDB3-7627BB2D0ED4}" srcId="{5D687834-FA50-4021-BE2F-AC2FA1C02E5A}" destId="{34E80CB3-BA24-429E-B3BD-3CC3294437DA}" srcOrd="6" destOrd="0" parTransId="{50CFE4EA-57C6-4AF0-9358-CAEB4B92A4EC}" sibTransId="{89640D49-64B6-4998-99F5-898C1C6F544F}"/>
    <dgm:cxn modelId="{864D1702-B013-46AE-99DF-A02A0C368749}" srcId="{5D687834-FA50-4021-BE2F-AC2FA1C02E5A}" destId="{95A033FD-238A-4C19-8D50-F59AAEDB05AE}" srcOrd="2" destOrd="0" parTransId="{317CD9DF-48B4-46B2-9C24-AD3E8E2F575D}" sibTransId="{098E64A7-B9F2-4E57-8FBB-E7D4D8C01DAF}"/>
    <dgm:cxn modelId="{EACEBB91-B09E-4B97-8FE3-CAFD967D883D}" type="presOf" srcId="{95A033FD-238A-4C19-8D50-F59AAEDB05AE}" destId="{D71328D1-EC88-4EF5-8AB5-1ADFF2ECB24F}" srcOrd="0" destOrd="0" presId="urn:microsoft.com/office/officeart/2005/8/layout/hProcess9"/>
    <dgm:cxn modelId="{006C33C8-AC67-4EF0-B4A6-4B81D4F17AC1}" type="presOf" srcId="{5D687834-FA50-4021-BE2F-AC2FA1C02E5A}" destId="{12B06690-0946-48BB-B234-34F62BEE053A}" srcOrd="0" destOrd="0" presId="urn:microsoft.com/office/officeart/2005/8/layout/hProcess9"/>
    <dgm:cxn modelId="{4DB28AC3-7F3C-4C10-B1E7-69A661FB2E3C}" type="presOf" srcId="{95CDF87A-7A51-4987-B8D9-0B301F6B53CC}" destId="{847F65A7-9C58-45A7-9E5E-814C226A8C9C}" srcOrd="0" destOrd="0" presId="urn:microsoft.com/office/officeart/2005/8/layout/hProcess9"/>
    <dgm:cxn modelId="{CD8247F9-91F0-46AF-9506-C9DDF2FD6D4E}" type="presOf" srcId="{34E80CB3-BA24-429E-B3BD-3CC3294437DA}" destId="{F46CFC86-1923-4AC6-BBB9-FCCF085BBE6D}" srcOrd="0" destOrd="0" presId="urn:microsoft.com/office/officeart/2005/8/layout/hProcess9"/>
    <dgm:cxn modelId="{62756CD3-7351-41D1-95D7-810E873B4053}" type="presOf" srcId="{FD6C1545-5561-48F3-99BD-5277B6929A16}" destId="{B06AD05F-9C5C-4445-9DF0-814B3D12D99E}" srcOrd="0" destOrd="0" presId="urn:microsoft.com/office/officeart/2005/8/layout/hProcess9"/>
    <dgm:cxn modelId="{A85D0EAE-0921-44C9-AE57-418E0F06655F}" srcId="{5D687834-FA50-4021-BE2F-AC2FA1C02E5A}" destId="{36DD78CE-1B6D-49C5-84D5-ACA288B857E1}" srcOrd="1" destOrd="0" parTransId="{77DEDA18-789E-4C58-AEFE-BDE648CA22FF}" sibTransId="{62364E52-12F6-4A90-9140-F2A7AB7BC099}"/>
    <dgm:cxn modelId="{6AF5E007-A5A8-4FD7-810A-33A97AD9F9F6}" srcId="{5D687834-FA50-4021-BE2F-AC2FA1C02E5A}" destId="{95CDF87A-7A51-4987-B8D9-0B301F6B53CC}" srcOrd="0" destOrd="0" parTransId="{3ECC1D2A-6C8C-4112-8453-E81A0AFC533C}" sibTransId="{0B02D15C-1539-415C-BCD1-51A863921FF0}"/>
    <dgm:cxn modelId="{5F56A992-4464-4E76-B5E0-C16F186AB0E0}" srcId="{5D687834-FA50-4021-BE2F-AC2FA1C02E5A}" destId="{9BEB4A4F-4F05-4531-B905-C3E5418E7156}" srcOrd="3" destOrd="0" parTransId="{4A7DFCED-3A91-4778-8A8E-78C7B8184E25}" sibTransId="{F4BC68CA-1614-4D98-A56A-F389A428395A}"/>
    <dgm:cxn modelId="{5BC4F3FD-B155-4B7E-BB19-252FB1120334}" srcId="{5D687834-FA50-4021-BE2F-AC2FA1C02E5A}" destId="{70400B1E-7F72-4641-8DC9-6C1E855C30D0}" srcOrd="5" destOrd="0" parTransId="{3393334C-95EF-46D7-B44F-472D2FF7FD48}" sibTransId="{FBF5578B-8693-4B77-8C06-0CA33D4F3D31}"/>
    <dgm:cxn modelId="{2C6C3973-B1DE-4B8E-8BDF-8F6CE02F203F}" type="presOf" srcId="{70400B1E-7F72-4641-8DC9-6C1E855C30D0}" destId="{F4DFC4E1-5188-475F-AE18-E0F89F45BB38}" srcOrd="0" destOrd="0" presId="urn:microsoft.com/office/officeart/2005/8/layout/hProcess9"/>
    <dgm:cxn modelId="{EE779663-787C-4AA2-820F-E9C440826848}" type="presParOf" srcId="{12B06690-0946-48BB-B234-34F62BEE053A}" destId="{0398EAE5-A75A-4D65-9426-90A4F5420B11}" srcOrd="0" destOrd="0" presId="urn:microsoft.com/office/officeart/2005/8/layout/hProcess9"/>
    <dgm:cxn modelId="{6E3EA491-D5AA-43F7-AD9C-0AF646229A07}" type="presParOf" srcId="{12B06690-0946-48BB-B234-34F62BEE053A}" destId="{D636990B-A93B-4510-8E2E-63A2DCD53A49}" srcOrd="1" destOrd="0" presId="urn:microsoft.com/office/officeart/2005/8/layout/hProcess9"/>
    <dgm:cxn modelId="{0B8600D2-EA02-498E-8291-8096BB932190}" type="presParOf" srcId="{D636990B-A93B-4510-8E2E-63A2DCD53A49}" destId="{847F65A7-9C58-45A7-9E5E-814C226A8C9C}" srcOrd="0" destOrd="0" presId="urn:microsoft.com/office/officeart/2005/8/layout/hProcess9"/>
    <dgm:cxn modelId="{A7280700-4DAB-4A10-9FEF-3566A0A7D206}" type="presParOf" srcId="{D636990B-A93B-4510-8E2E-63A2DCD53A49}" destId="{F240D59D-F10A-4ED9-A30E-9776FE772EB4}" srcOrd="1" destOrd="0" presId="urn:microsoft.com/office/officeart/2005/8/layout/hProcess9"/>
    <dgm:cxn modelId="{74970C05-3757-4230-8F9B-977C10A4E2EA}" type="presParOf" srcId="{D636990B-A93B-4510-8E2E-63A2DCD53A49}" destId="{0FB57AE6-A44B-4AE9-9D57-568E64A27DE9}" srcOrd="2" destOrd="0" presId="urn:microsoft.com/office/officeart/2005/8/layout/hProcess9"/>
    <dgm:cxn modelId="{DEF4FA05-90B8-4003-97E6-1C98F8BD21B2}" type="presParOf" srcId="{D636990B-A93B-4510-8E2E-63A2DCD53A49}" destId="{22C62DCD-3684-49AA-B8B9-AA72E0C8C54F}" srcOrd="3" destOrd="0" presId="urn:microsoft.com/office/officeart/2005/8/layout/hProcess9"/>
    <dgm:cxn modelId="{196465C0-5ABE-4C1E-95BF-BE8B607C49AD}" type="presParOf" srcId="{D636990B-A93B-4510-8E2E-63A2DCD53A49}" destId="{D71328D1-EC88-4EF5-8AB5-1ADFF2ECB24F}" srcOrd="4" destOrd="0" presId="urn:microsoft.com/office/officeart/2005/8/layout/hProcess9"/>
    <dgm:cxn modelId="{E8505C6E-0C71-4882-AE7B-9FFE10C14AE8}" type="presParOf" srcId="{D636990B-A93B-4510-8E2E-63A2DCD53A49}" destId="{2EBFC1CE-8324-46CE-84DE-AE1641AEB270}" srcOrd="5" destOrd="0" presId="urn:microsoft.com/office/officeart/2005/8/layout/hProcess9"/>
    <dgm:cxn modelId="{6E64CA08-F5E6-4920-AAFB-99043164A349}" type="presParOf" srcId="{D636990B-A93B-4510-8E2E-63A2DCD53A49}" destId="{21C46C2B-545A-4A02-8633-AED12169EE93}" srcOrd="6" destOrd="0" presId="urn:microsoft.com/office/officeart/2005/8/layout/hProcess9"/>
    <dgm:cxn modelId="{1DDD4E9F-B4A9-42E8-89CF-E8A1437F8BF6}" type="presParOf" srcId="{D636990B-A93B-4510-8E2E-63A2DCD53A49}" destId="{1563237B-211E-4312-BF9C-DF4F37960AB7}" srcOrd="7" destOrd="0" presId="urn:microsoft.com/office/officeart/2005/8/layout/hProcess9"/>
    <dgm:cxn modelId="{8882C451-15F3-4135-B740-B10F3F96D664}" type="presParOf" srcId="{D636990B-A93B-4510-8E2E-63A2DCD53A49}" destId="{B06AD05F-9C5C-4445-9DF0-814B3D12D99E}" srcOrd="8" destOrd="0" presId="urn:microsoft.com/office/officeart/2005/8/layout/hProcess9"/>
    <dgm:cxn modelId="{948C20D6-94ED-4285-B1DD-F798DB7B2BF5}" type="presParOf" srcId="{D636990B-A93B-4510-8E2E-63A2DCD53A49}" destId="{4B8AC739-C1EA-4635-9DC9-56DD6C06D3EE}" srcOrd="9" destOrd="0" presId="urn:microsoft.com/office/officeart/2005/8/layout/hProcess9"/>
    <dgm:cxn modelId="{3A83C65E-DB41-4243-B5EA-EFEF9173BE67}" type="presParOf" srcId="{D636990B-A93B-4510-8E2E-63A2DCD53A49}" destId="{F4DFC4E1-5188-475F-AE18-E0F89F45BB38}" srcOrd="10" destOrd="0" presId="urn:microsoft.com/office/officeart/2005/8/layout/hProcess9"/>
    <dgm:cxn modelId="{33495C3F-D8CC-4964-B47B-DE38DD4C0056}" type="presParOf" srcId="{D636990B-A93B-4510-8E2E-63A2DCD53A49}" destId="{500A2B8C-50FE-4535-A2EE-C09260E0BE2C}" srcOrd="11" destOrd="0" presId="urn:microsoft.com/office/officeart/2005/8/layout/hProcess9"/>
    <dgm:cxn modelId="{8D814511-9530-4F0F-8284-F545C096033B}" type="presParOf" srcId="{D636990B-A93B-4510-8E2E-63A2DCD53A49}" destId="{F46CFC86-1923-4AC6-BBB9-FCCF085BBE6D}"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2DC275-0EA2-4B20-9F12-946343319B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AE171F1-985E-41F1-8FB7-8CBE5782C59C}">
      <dgm:prSet phldrT="[Text]"/>
      <dgm:spPr/>
      <dgm:t>
        <a:bodyPr/>
        <a:lstStyle/>
        <a:p>
          <a:r>
            <a:rPr lang="en-US" dirty="0" smtClean="0"/>
            <a:t>Understand </a:t>
          </a:r>
          <a:endParaRPr lang="en-US" dirty="0"/>
        </a:p>
      </dgm:t>
    </dgm:pt>
    <dgm:pt modelId="{F21AC083-D59A-43FF-ADEE-E7C2ECDB055E}" type="parTrans" cxnId="{03C90314-430F-43E8-BF5B-15E14682F02C}">
      <dgm:prSet/>
      <dgm:spPr/>
      <dgm:t>
        <a:bodyPr/>
        <a:lstStyle/>
        <a:p>
          <a:endParaRPr lang="en-US"/>
        </a:p>
      </dgm:t>
    </dgm:pt>
    <dgm:pt modelId="{8B224FB5-F21F-4CBF-A41B-A2582031E8FA}" type="sibTrans" cxnId="{03C90314-430F-43E8-BF5B-15E14682F02C}">
      <dgm:prSet/>
      <dgm:spPr/>
      <dgm:t>
        <a:bodyPr/>
        <a:lstStyle/>
        <a:p>
          <a:endParaRPr lang="en-US"/>
        </a:p>
      </dgm:t>
    </dgm:pt>
    <dgm:pt modelId="{49B1883F-DAB5-4E2E-B1B8-5B6D413F5ECB}">
      <dgm:prSet phldrT="[Text]"/>
      <dgm:spPr/>
      <dgm:t>
        <a:bodyPr/>
        <a:lstStyle/>
        <a:p>
          <a:r>
            <a:rPr lang="en-US" dirty="0" smtClean="0"/>
            <a:t>To understand the problem really well</a:t>
          </a:r>
          <a:endParaRPr lang="en-US" dirty="0"/>
        </a:p>
      </dgm:t>
    </dgm:pt>
    <dgm:pt modelId="{5730556A-685A-42DB-9C26-2A0DEE530335}" type="parTrans" cxnId="{B3FEBC5D-50B4-4948-9424-6C13C54A1D25}">
      <dgm:prSet/>
      <dgm:spPr/>
      <dgm:t>
        <a:bodyPr/>
        <a:lstStyle/>
        <a:p>
          <a:endParaRPr lang="en-US"/>
        </a:p>
      </dgm:t>
    </dgm:pt>
    <dgm:pt modelId="{353B2581-55FB-46D0-9C1E-921E2E427AA5}" type="sibTrans" cxnId="{B3FEBC5D-50B4-4948-9424-6C13C54A1D25}">
      <dgm:prSet/>
      <dgm:spPr/>
      <dgm:t>
        <a:bodyPr/>
        <a:lstStyle/>
        <a:p>
          <a:endParaRPr lang="en-US"/>
        </a:p>
      </dgm:t>
    </dgm:pt>
    <dgm:pt modelId="{B08E2439-6284-41D7-8543-B49DD5882E4C}">
      <dgm:prSet phldrT="[Text]"/>
      <dgm:spPr/>
      <dgm:t>
        <a:bodyPr/>
        <a:lstStyle/>
        <a:p>
          <a:r>
            <a:rPr lang="en-US" dirty="0" smtClean="0"/>
            <a:t>Source </a:t>
          </a:r>
          <a:endParaRPr lang="en-US" dirty="0"/>
        </a:p>
      </dgm:t>
    </dgm:pt>
    <dgm:pt modelId="{3D6EF44E-7F4B-4133-8655-C39BF794E9A4}" type="parTrans" cxnId="{AFCAE65F-507A-4E70-84DB-3656A43B8338}">
      <dgm:prSet/>
      <dgm:spPr/>
      <dgm:t>
        <a:bodyPr/>
        <a:lstStyle/>
        <a:p>
          <a:endParaRPr lang="en-US"/>
        </a:p>
      </dgm:t>
    </dgm:pt>
    <dgm:pt modelId="{C9F04935-CFDB-4886-8A4E-EF7E49CF1B6D}" type="sibTrans" cxnId="{AFCAE65F-507A-4E70-84DB-3656A43B8338}">
      <dgm:prSet/>
      <dgm:spPr/>
      <dgm:t>
        <a:bodyPr/>
        <a:lstStyle/>
        <a:p>
          <a:endParaRPr lang="en-US"/>
        </a:p>
      </dgm:t>
    </dgm:pt>
    <dgm:pt modelId="{2CA3F71F-9049-40B9-B23E-DA36F2EE0827}">
      <dgm:prSet phldrT="[Text]"/>
      <dgm:spPr/>
      <dgm:t>
        <a:bodyPr/>
        <a:lstStyle/>
        <a:p>
          <a:r>
            <a:rPr lang="en-US" dirty="0" smtClean="0"/>
            <a:t>The question is your only source for data </a:t>
          </a:r>
          <a:endParaRPr lang="en-US" dirty="0"/>
        </a:p>
      </dgm:t>
    </dgm:pt>
    <dgm:pt modelId="{F87C0C08-BCC4-40DC-84C9-A75BDCB718F9}" type="parTrans" cxnId="{F1DF0F4F-C9D9-4969-8713-F2B12DFBACE0}">
      <dgm:prSet/>
      <dgm:spPr/>
      <dgm:t>
        <a:bodyPr/>
        <a:lstStyle/>
        <a:p>
          <a:endParaRPr lang="en-US"/>
        </a:p>
      </dgm:t>
    </dgm:pt>
    <dgm:pt modelId="{7D323F03-FD12-4C91-9202-A7EE011BA7BF}" type="sibTrans" cxnId="{F1DF0F4F-C9D9-4969-8713-F2B12DFBACE0}">
      <dgm:prSet/>
      <dgm:spPr/>
      <dgm:t>
        <a:bodyPr/>
        <a:lstStyle/>
        <a:p>
          <a:endParaRPr lang="en-US"/>
        </a:p>
      </dgm:t>
    </dgm:pt>
    <dgm:pt modelId="{517F3F5C-A7F1-4146-8D41-939A93AB7225}">
      <dgm:prSet phldrT="[Text]"/>
      <dgm:spPr/>
      <dgm:t>
        <a:bodyPr/>
        <a:lstStyle/>
        <a:p>
          <a:r>
            <a:rPr lang="en-US" dirty="0" smtClean="0"/>
            <a:t>Identify </a:t>
          </a:r>
          <a:endParaRPr lang="en-US" dirty="0"/>
        </a:p>
      </dgm:t>
    </dgm:pt>
    <dgm:pt modelId="{5869000C-8AC2-465E-B338-F9446BDD7424}" type="parTrans" cxnId="{61BAB1FE-649C-4FA3-9691-6BEAFEA6330F}">
      <dgm:prSet/>
      <dgm:spPr/>
      <dgm:t>
        <a:bodyPr/>
        <a:lstStyle/>
        <a:p>
          <a:endParaRPr lang="en-US"/>
        </a:p>
      </dgm:t>
    </dgm:pt>
    <dgm:pt modelId="{FDFB7108-4D88-4114-903C-BCC9F7FF2CE8}" type="sibTrans" cxnId="{61BAB1FE-649C-4FA3-9691-6BEAFEA6330F}">
      <dgm:prSet/>
      <dgm:spPr/>
      <dgm:t>
        <a:bodyPr/>
        <a:lstStyle/>
        <a:p>
          <a:endParaRPr lang="en-US"/>
        </a:p>
      </dgm:t>
    </dgm:pt>
    <dgm:pt modelId="{95922EC4-C14B-434B-8E9B-EEA17932B641}">
      <dgm:prSet phldrT="[Text]"/>
      <dgm:spPr/>
      <dgm:t>
        <a:bodyPr/>
        <a:lstStyle/>
        <a:p>
          <a:r>
            <a:rPr lang="en-US" dirty="0" smtClean="0"/>
            <a:t>Why or how did this issue arise?</a:t>
          </a:r>
          <a:endParaRPr lang="en-US" dirty="0"/>
        </a:p>
      </dgm:t>
    </dgm:pt>
    <dgm:pt modelId="{78951A18-FE36-4F2E-9938-3828A6B099F6}" type="parTrans" cxnId="{AD7FAC9E-22D2-48C5-AEBC-50C2B821B0CF}">
      <dgm:prSet/>
      <dgm:spPr/>
      <dgm:t>
        <a:bodyPr/>
        <a:lstStyle/>
        <a:p>
          <a:endParaRPr lang="en-US"/>
        </a:p>
      </dgm:t>
    </dgm:pt>
    <dgm:pt modelId="{FBBE4463-8480-4DB9-95C0-C896C3D3F4AE}" type="sibTrans" cxnId="{AD7FAC9E-22D2-48C5-AEBC-50C2B821B0CF}">
      <dgm:prSet/>
      <dgm:spPr/>
      <dgm:t>
        <a:bodyPr/>
        <a:lstStyle/>
        <a:p>
          <a:endParaRPr lang="en-US"/>
        </a:p>
      </dgm:t>
    </dgm:pt>
    <dgm:pt modelId="{B9098176-7A77-42AD-A981-766EA8FC929A}">
      <dgm:prSet/>
      <dgm:spPr/>
      <dgm:t>
        <a:bodyPr/>
        <a:lstStyle/>
        <a:p>
          <a:r>
            <a:rPr lang="en-US" dirty="0" smtClean="0"/>
            <a:t>Central /core problem </a:t>
          </a:r>
        </a:p>
      </dgm:t>
    </dgm:pt>
    <dgm:pt modelId="{EA5E0AD6-B6D5-4519-8030-EE0DE71B86F0}" type="parTrans" cxnId="{24DF1666-C124-4532-B345-552D37FF3526}">
      <dgm:prSet/>
      <dgm:spPr/>
      <dgm:t>
        <a:bodyPr/>
        <a:lstStyle/>
        <a:p>
          <a:endParaRPr lang="en-US"/>
        </a:p>
      </dgm:t>
    </dgm:pt>
    <dgm:pt modelId="{6D3C6B9C-90F2-41B9-BE75-0A6D50373B2E}" type="sibTrans" cxnId="{24DF1666-C124-4532-B345-552D37FF3526}">
      <dgm:prSet/>
      <dgm:spPr/>
      <dgm:t>
        <a:bodyPr/>
        <a:lstStyle/>
        <a:p>
          <a:endParaRPr lang="en-US"/>
        </a:p>
      </dgm:t>
    </dgm:pt>
    <dgm:pt modelId="{AAEF6EF1-36BA-405A-A0C6-3E05B6FDD8AC}">
      <dgm:prSet/>
      <dgm:spPr/>
      <dgm:t>
        <a:bodyPr/>
        <a:lstStyle/>
        <a:p>
          <a:r>
            <a:rPr lang="en-US" dirty="0" smtClean="0"/>
            <a:t>Cause and effect of the problems identified</a:t>
          </a:r>
        </a:p>
      </dgm:t>
    </dgm:pt>
    <dgm:pt modelId="{52CBAA24-F0C6-4A5F-8762-856481250CB0}" type="parTrans" cxnId="{A2271BE6-B61F-4D55-ADB0-B29B03EF3CEC}">
      <dgm:prSet/>
      <dgm:spPr/>
      <dgm:t>
        <a:bodyPr/>
        <a:lstStyle/>
        <a:p>
          <a:endParaRPr lang="en-US"/>
        </a:p>
      </dgm:t>
    </dgm:pt>
    <dgm:pt modelId="{6D94E397-5BE3-4F0A-BC2A-688CC7AAF5BC}" type="sibTrans" cxnId="{A2271BE6-B61F-4D55-ADB0-B29B03EF3CEC}">
      <dgm:prSet/>
      <dgm:spPr/>
      <dgm:t>
        <a:bodyPr/>
        <a:lstStyle/>
        <a:p>
          <a:endParaRPr lang="en-US"/>
        </a:p>
      </dgm:t>
    </dgm:pt>
    <dgm:pt modelId="{808D4F9C-4E53-4A89-8DE0-7E2E2A95C383}" type="pres">
      <dgm:prSet presAssocID="{0D2DC275-0EA2-4B20-9F12-946343319B2D}" presName="Name0" presStyleCnt="0">
        <dgm:presLayoutVars>
          <dgm:dir/>
          <dgm:animLvl val="lvl"/>
          <dgm:resizeHandles val="exact"/>
        </dgm:presLayoutVars>
      </dgm:prSet>
      <dgm:spPr/>
      <dgm:t>
        <a:bodyPr/>
        <a:lstStyle/>
        <a:p>
          <a:endParaRPr lang="en-US"/>
        </a:p>
      </dgm:t>
    </dgm:pt>
    <dgm:pt modelId="{D4F70FB1-CF2B-4613-A8E4-F6E1EA167351}" type="pres">
      <dgm:prSet presAssocID="{7AE171F1-985E-41F1-8FB7-8CBE5782C59C}" presName="composite" presStyleCnt="0"/>
      <dgm:spPr/>
    </dgm:pt>
    <dgm:pt modelId="{68D71168-F569-4E9D-B31F-88F3CDB4F225}" type="pres">
      <dgm:prSet presAssocID="{7AE171F1-985E-41F1-8FB7-8CBE5782C59C}" presName="parTx" presStyleLbl="alignNode1" presStyleIdx="0" presStyleCnt="3">
        <dgm:presLayoutVars>
          <dgm:chMax val="0"/>
          <dgm:chPref val="0"/>
          <dgm:bulletEnabled val="1"/>
        </dgm:presLayoutVars>
      </dgm:prSet>
      <dgm:spPr/>
      <dgm:t>
        <a:bodyPr/>
        <a:lstStyle/>
        <a:p>
          <a:endParaRPr lang="en-US"/>
        </a:p>
      </dgm:t>
    </dgm:pt>
    <dgm:pt modelId="{5DC35563-C818-4F97-9220-A41AA82834F6}" type="pres">
      <dgm:prSet presAssocID="{7AE171F1-985E-41F1-8FB7-8CBE5782C59C}" presName="desTx" presStyleLbl="alignAccFollowNode1" presStyleIdx="0" presStyleCnt="3">
        <dgm:presLayoutVars>
          <dgm:bulletEnabled val="1"/>
        </dgm:presLayoutVars>
      </dgm:prSet>
      <dgm:spPr/>
      <dgm:t>
        <a:bodyPr/>
        <a:lstStyle/>
        <a:p>
          <a:endParaRPr lang="en-US"/>
        </a:p>
      </dgm:t>
    </dgm:pt>
    <dgm:pt modelId="{FB466A5A-4790-49F3-B86D-AA85F25FCB36}" type="pres">
      <dgm:prSet presAssocID="{8B224FB5-F21F-4CBF-A41B-A2582031E8FA}" presName="space" presStyleCnt="0"/>
      <dgm:spPr/>
    </dgm:pt>
    <dgm:pt modelId="{D5C44E00-BEB3-4A46-A0AA-FF4BAC4445DE}" type="pres">
      <dgm:prSet presAssocID="{B08E2439-6284-41D7-8543-B49DD5882E4C}" presName="composite" presStyleCnt="0"/>
      <dgm:spPr/>
    </dgm:pt>
    <dgm:pt modelId="{DF1B1954-52A8-4B7F-82A1-374FF5AAF4AC}" type="pres">
      <dgm:prSet presAssocID="{B08E2439-6284-41D7-8543-B49DD5882E4C}" presName="parTx" presStyleLbl="alignNode1" presStyleIdx="1" presStyleCnt="3">
        <dgm:presLayoutVars>
          <dgm:chMax val="0"/>
          <dgm:chPref val="0"/>
          <dgm:bulletEnabled val="1"/>
        </dgm:presLayoutVars>
      </dgm:prSet>
      <dgm:spPr/>
      <dgm:t>
        <a:bodyPr/>
        <a:lstStyle/>
        <a:p>
          <a:endParaRPr lang="en-US"/>
        </a:p>
      </dgm:t>
    </dgm:pt>
    <dgm:pt modelId="{E6438DDD-01AE-470A-85BC-7DF0D2B1D964}" type="pres">
      <dgm:prSet presAssocID="{B08E2439-6284-41D7-8543-B49DD5882E4C}" presName="desTx" presStyleLbl="alignAccFollowNode1" presStyleIdx="1" presStyleCnt="3">
        <dgm:presLayoutVars>
          <dgm:bulletEnabled val="1"/>
        </dgm:presLayoutVars>
      </dgm:prSet>
      <dgm:spPr/>
      <dgm:t>
        <a:bodyPr/>
        <a:lstStyle/>
        <a:p>
          <a:endParaRPr lang="en-US"/>
        </a:p>
      </dgm:t>
    </dgm:pt>
    <dgm:pt modelId="{3897D1D8-8BEF-417F-BBB9-56D404E2EE27}" type="pres">
      <dgm:prSet presAssocID="{C9F04935-CFDB-4886-8A4E-EF7E49CF1B6D}" presName="space" presStyleCnt="0"/>
      <dgm:spPr/>
    </dgm:pt>
    <dgm:pt modelId="{F7041054-D296-4ACA-9F75-6DEFEFB41AA8}" type="pres">
      <dgm:prSet presAssocID="{517F3F5C-A7F1-4146-8D41-939A93AB7225}" presName="composite" presStyleCnt="0"/>
      <dgm:spPr/>
    </dgm:pt>
    <dgm:pt modelId="{2527E98E-0748-4BE5-8887-7BFC7DBB0D03}" type="pres">
      <dgm:prSet presAssocID="{517F3F5C-A7F1-4146-8D41-939A93AB7225}" presName="parTx" presStyleLbl="alignNode1" presStyleIdx="2" presStyleCnt="3">
        <dgm:presLayoutVars>
          <dgm:chMax val="0"/>
          <dgm:chPref val="0"/>
          <dgm:bulletEnabled val="1"/>
        </dgm:presLayoutVars>
      </dgm:prSet>
      <dgm:spPr/>
      <dgm:t>
        <a:bodyPr/>
        <a:lstStyle/>
        <a:p>
          <a:endParaRPr lang="en-US"/>
        </a:p>
      </dgm:t>
    </dgm:pt>
    <dgm:pt modelId="{E81A5549-CA2E-4E09-98DF-5DC686B4C68E}" type="pres">
      <dgm:prSet presAssocID="{517F3F5C-A7F1-4146-8D41-939A93AB7225}" presName="desTx" presStyleLbl="alignAccFollowNode1" presStyleIdx="2" presStyleCnt="3">
        <dgm:presLayoutVars>
          <dgm:bulletEnabled val="1"/>
        </dgm:presLayoutVars>
      </dgm:prSet>
      <dgm:spPr/>
      <dgm:t>
        <a:bodyPr/>
        <a:lstStyle/>
        <a:p>
          <a:endParaRPr lang="en-US"/>
        </a:p>
      </dgm:t>
    </dgm:pt>
  </dgm:ptLst>
  <dgm:cxnLst>
    <dgm:cxn modelId="{F1DF0F4F-C9D9-4969-8713-F2B12DFBACE0}" srcId="{B08E2439-6284-41D7-8543-B49DD5882E4C}" destId="{2CA3F71F-9049-40B9-B23E-DA36F2EE0827}" srcOrd="0" destOrd="0" parTransId="{F87C0C08-BCC4-40DC-84C9-A75BDCB718F9}" sibTransId="{7D323F03-FD12-4C91-9202-A7EE011BA7BF}"/>
    <dgm:cxn modelId="{356329C8-7C74-4D48-BF57-63D71911E562}" type="presOf" srcId="{2CA3F71F-9049-40B9-B23E-DA36F2EE0827}" destId="{E6438DDD-01AE-470A-85BC-7DF0D2B1D964}" srcOrd="0" destOrd="0" presId="urn:microsoft.com/office/officeart/2005/8/layout/hList1"/>
    <dgm:cxn modelId="{ABE85109-FB4B-461F-B504-2D70CA97699B}" type="presOf" srcId="{AAEF6EF1-36BA-405A-A0C6-3E05B6FDD8AC}" destId="{E81A5549-CA2E-4E09-98DF-5DC686B4C68E}" srcOrd="0" destOrd="2" presId="urn:microsoft.com/office/officeart/2005/8/layout/hList1"/>
    <dgm:cxn modelId="{713EF782-E6FE-43D7-ACAF-73AEF22AED7A}" type="presOf" srcId="{B08E2439-6284-41D7-8543-B49DD5882E4C}" destId="{DF1B1954-52A8-4B7F-82A1-374FF5AAF4AC}" srcOrd="0" destOrd="0" presId="urn:microsoft.com/office/officeart/2005/8/layout/hList1"/>
    <dgm:cxn modelId="{9090C422-C393-4713-894A-BBBE70A5A4E9}" type="presOf" srcId="{517F3F5C-A7F1-4146-8D41-939A93AB7225}" destId="{2527E98E-0748-4BE5-8887-7BFC7DBB0D03}" srcOrd="0" destOrd="0" presId="urn:microsoft.com/office/officeart/2005/8/layout/hList1"/>
    <dgm:cxn modelId="{AD7FAC9E-22D2-48C5-AEBC-50C2B821B0CF}" srcId="{517F3F5C-A7F1-4146-8D41-939A93AB7225}" destId="{95922EC4-C14B-434B-8E9B-EEA17932B641}" srcOrd="0" destOrd="0" parTransId="{78951A18-FE36-4F2E-9938-3828A6B099F6}" sibTransId="{FBBE4463-8480-4DB9-95C0-C896C3D3F4AE}"/>
    <dgm:cxn modelId="{24DF1666-C124-4532-B345-552D37FF3526}" srcId="{517F3F5C-A7F1-4146-8D41-939A93AB7225}" destId="{B9098176-7A77-42AD-A981-766EA8FC929A}" srcOrd="1" destOrd="0" parTransId="{EA5E0AD6-B6D5-4519-8030-EE0DE71B86F0}" sibTransId="{6D3C6B9C-90F2-41B9-BE75-0A6D50373B2E}"/>
    <dgm:cxn modelId="{AC8F01DE-1424-44D4-BAB8-5DE6A61CDC51}" type="presOf" srcId="{49B1883F-DAB5-4E2E-B1B8-5B6D413F5ECB}" destId="{5DC35563-C818-4F97-9220-A41AA82834F6}" srcOrd="0" destOrd="0" presId="urn:microsoft.com/office/officeart/2005/8/layout/hList1"/>
    <dgm:cxn modelId="{03C90314-430F-43E8-BF5B-15E14682F02C}" srcId="{0D2DC275-0EA2-4B20-9F12-946343319B2D}" destId="{7AE171F1-985E-41F1-8FB7-8CBE5782C59C}" srcOrd="0" destOrd="0" parTransId="{F21AC083-D59A-43FF-ADEE-E7C2ECDB055E}" sibTransId="{8B224FB5-F21F-4CBF-A41B-A2582031E8FA}"/>
    <dgm:cxn modelId="{A2271BE6-B61F-4D55-ADB0-B29B03EF3CEC}" srcId="{517F3F5C-A7F1-4146-8D41-939A93AB7225}" destId="{AAEF6EF1-36BA-405A-A0C6-3E05B6FDD8AC}" srcOrd="2" destOrd="0" parTransId="{52CBAA24-F0C6-4A5F-8762-856481250CB0}" sibTransId="{6D94E397-5BE3-4F0A-BC2A-688CC7AAF5BC}"/>
    <dgm:cxn modelId="{B3FEBC5D-50B4-4948-9424-6C13C54A1D25}" srcId="{7AE171F1-985E-41F1-8FB7-8CBE5782C59C}" destId="{49B1883F-DAB5-4E2E-B1B8-5B6D413F5ECB}" srcOrd="0" destOrd="0" parTransId="{5730556A-685A-42DB-9C26-2A0DEE530335}" sibTransId="{353B2581-55FB-46D0-9C1E-921E2E427AA5}"/>
    <dgm:cxn modelId="{A04538F5-2602-4A89-BCB0-861704402586}" type="presOf" srcId="{0D2DC275-0EA2-4B20-9F12-946343319B2D}" destId="{808D4F9C-4E53-4A89-8DE0-7E2E2A95C383}" srcOrd="0" destOrd="0" presId="urn:microsoft.com/office/officeart/2005/8/layout/hList1"/>
    <dgm:cxn modelId="{AFCAE65F-507A-4E70-84DB-3656A43B8338}" srcId="{0D2DC275-0EA2-4B20-9F12-946343319B2D}" destId="{B08E2439-6284-41D7-8543-B49DD5882E4C}" srcOrd="1" destOrd="0" parTransId="{3D6EF44E-7F4B-4133-8655-C39BF794E9A4}" sibTransId="{C9F04935-CFDB-4886-8A4E-EF7E49CF1B6D}"/>
    <dgm:cxn modelId="{6935B4F7-8CD2-414D-A168-21A3479EFC4A}" type="presOf" srcId="{95922EC4-C14B-434B-8E9B-EEA17932B641}" destId="{E81A5549-CA2E-4E09-98DF-5DC686B4C68E}" srcOrd="0" destOrd="0" presId="urn:microsoft.com/office/officeart/2005/8/layout/hList1"/>
    <dgm:cxn modelId="{6AF0E755-C8FF-421C-940E-B604F3FDC68B}" type="presOf" srcId="{7AE171F1-985E-41F1-8FB7-8CBE5782C59C}" destId="{68D71168-F569-4E9D-B31F-88F3CDB4F225}" srcOrd="0" destOrd="0" presId="urn:microsoft.com/office/officeart/2005/8/layout/hList1"/>
    <dgm:cxn modelId="{61BAB1FE-649C-4FA3-9691-6BEAFEA6330F}" srcId="{0D2DC275-0EA2-4B20-9F12-946343319B2D}" destId="{517F3F5C-A7F1-4146-8D41-939A93AB7225}" srcOrd="2" destOrd="0" parTransId="{5869000C-8AC2-465E-B338-F9446BDD7424}" sibTransId="{FDFB7108-4D88-4114-903C-BCC9F7FF2CE8}"/>
    <dgm:cxn modelId="{F57E7710-B3E3-4520-B8D3-13C087D80FAF}" type="presOf" srcId="{B9098176-7A77-42AD-A981-766EA8FC929A}" destId="{E81A5549-CA2E-4E09-98DF-5DC686B4C68E}" srcOrd="0" destOrd="1" presId="urn:microsoft.com/office/officeart/2005/8/layout/hList1"/>
    <dgm:cxn modelId="{84FAB676-AF60-4F08-B331-FE9702FFC10D}" type="presParOf" srcId="{808D4F9C-4E53-4A89-8DE0-7E2E2A95C383}" destId="{D4F70FB1-CF2B-4613-A8E4-F6E1EA167351}" srcOrd="0" destOrd="0" presId="urn:microsoft.com/office/officeart/2005/8/layout/hList1"/>
    <dgm:cxn modelId="{7CFAC13A-2437-42E4-BC1F-92044BEC3E01}" type="presParOf" srcId="{D4F70FB1-CF2B-4613-A8E4-F6E1EA167351}" destId="{68D71168-F569-4E9D-B31F-88F3CDB4F225}" srcOrd="0" destOrd="0" presId="urn:microsoft.com/office/officeart/2005/8/layout/hList1"/>
    <dgm:cxn modelId="{80B45753-47E1-4C30-93C4-0F496A25C542}" type="presParOf" srcId="{D4F70FB1-CF2B-4613-A8E4-F6E1EA167351}" destId="{5DC35563-C818-4F97-9220-A41AA82834F6}" srcOrd="1" destOrd="0" presId="urn:microsoft.com/office/officeart/2005/8/layout/hList1"/>
    <dgm:cxn modelId="{AED004D9-0C76-47FE-AE74-12840C1E9E6D}" type="presParOf" srcId="{808D4F9C-4E53-4A89-8DE0-7E2E2A95C383}" destId="{FB466A5A-4790-49F3-B86D-AA85F25FCB36}" srcOrd="1" destOrd="0" presId="urn:microsoft.com/office/officeart/2005/8/layout/hList1"/>
    <dgm:cxn modelId="{632DD463-3571-4C39-BB0E-13960BF22A6C}" type="presParOf" srcId="{808D4F9C-4E53-4A89-8DE0-7E2E2A95C383}" destId="{D5C44E00-BEB3-4A46-A0AA-FF4BAC4445DE}" srcOrd="2" destOrd="0" presId="urn:microsoft.com/office/officeart/2005/8/layout/hList1"/>
    <dgm:cxn modelId="{0AF855CB-704A-4B32-B08F-18F6FFDC8E6A}" type="presParOf" srcId="{D5C44E00-BEB3-4A46-A0AA-FF4BAC4445DE}" destId="{DF1B1954-52A8-4B7F-82A1-374FF5AAF4AC}" srcOrd="0" destOrd="0" presId="urn:microsoft.com/office/officeart/2005/8/layout/hList1"/>
    <dgm:cxn modelId="{857F2F5E-AB2E-4B15-8DFC-EC1F1F35B41D}" type="presParOf" srcId="{D5C44E00-BEB3-4A46-A0AA-FF4BAC4445DE}" destId="{E6438DDD-01AE-470A-85BC-7DF0D2B1D964}" srcOrd="1" destOrd="0" presId="urn:microsoft.com/office/officeart/2005/8/layout/hList1"/>
    <dgm:cxn modelId="{5EBD84ED-F1B5-4043-8E41-4623E7CAB43E}" type="presParOf" srcId="{808D4F9C-4E53-4A89-8DE0-7E2E2A95C383}" destId="{3897D1D8-8BEF-417F-BBB9-56D404E2EE27}" srcOrd="3" destOrd="0" presId="urn:microsoft.com/office/officeart/2005/8/layout/hList1"/>
    <dgm:cxn modelId="{ACCE19B9-4313-4DF6-AF43-9C814AD9308E}" type="presParOf" srcId="{808D4F9C-4E53-4A89-8DE0-7E2E2A95C383}" destId="{F7041054-D296-4ACA-9F75-6DEFEFB41AA8}" srcOrd="4" destOrd="0" presId="urn:microsoft.com/office/officeart/2005/8/layout/hList1"/>
    <dgm:cxn modelId="{281E5BB5-4950-4507-B98D-ED866EAE6270}" type="presParOf" srcId="{F7041054-D296-4ACA-9F75-6DEFEFB41AA8}" destId="{2527E98E-0748-4BE5-8887-7BFC7DBB0D03}" srcOrd="0" destOrd="0" presId="urn:microsoft.com/office/officeart/2005/8/layout/hList1"/>
    <dgm:cxn modelId="{2A514C78-D11D-4615-BE96-E045274D138F}" type="presParOf" srcId="{F7041054-D296-4ACA-9F75-6DEFEFB41AA8}" destId="{E81A5549-CA2E-4E09-98DF-5DC686B4C68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4B16E-FCBB-46FB-AD40-924E65182D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F85AF84-806F-4C08-A0B3-DB05193FA44E}">
      <dgm:prSet phldrT="[Text]"/>
      <dgm:spPr/>
      <dgm:t>
        <a:bodyPr/>
        <a:lstStyle/>
        <a:p>
          <a:r>
            <a:rPr lang="en-US" dirty="0" smtClean="0"/>
            <a:t>Construct issue in your own word </a:t>
          </a:r>
          <a:endParaRPr lang="en-US" dirty="0"/>
        </a:p>
      </dgm:t>
    </dgm:pt>
    <dgm:pt modelId="{C7E97869-BBD4-4360-AD54-785C8A487C3A}" type="parTrans" cxnId="{F8B652E2-CB2A-494C-B65A-3DF69B1E2440}">
      <dgm:prSet/>
      <dgm:spPr/>
      <dgm:t>
        <a:bodyPr/>
        <a:lstStyle/>
        <a:p>
          <a:endParaRPr lang="en-US"/>
        </a:p>
      </dgm:t>
    </dgm:pt>
    <dgm:pt modelId="{839F340E-2C87-4B15-A71F-EA96CCFC51AA}" type="sibTrans" cxnId="{F8B652E2-CB2A-494C-B65A-3DF69B1E2440}">
      <dgm:prSet/>
      <dgm:spPr/>
      <dgm:t>
        <a:bodyPr/>
        <a:lstStyle/>
        <a:p>
          <a:endParaRPr lang="en-US"/>
        </a:p>
      </dgm:t>
    </dgm:pt>
    <dgm:pt modelId="{0D1EA8B1-2B93-46A9-A4E3-8333267451D6}">
      <dgm:prSet phldrT="[Text]"/>
      <dgm:spPr/>
      <dgm:t>
        <a:bodyPr/>
        <a:lstStyle/>
        <a:p>
          <a:r>
            <a:rPr lang="en-US" dirty="0" smtClean="0"/>
            <a:t>Depending on the question include; </a:t>
          </a:r>
          <a:endParaRPr lang="en-US" dirty="0"/>
        </a:p>
      </dgm:t>
    </dgm:pt>
    <dgm:pt modelId="{27662A41-FA52-4AC8-8C77-56A7A78A03E8}" type="parTrans" cxnId="{B45B4816-0733-4501-AE2A-279A583F8011}">
      <dgm:prSet/>
      <dgm:spPr/>
      <dgm:t>
        <a:bodyPr/>
        <a:lstStyle/>
        <a:p>
          <a:endParaRPr lang="en-US"/>
        </a:p>
      </dgm:t>
    </dgm:pt>
    <dgm:pt modelId="{6CC80035-9A53-4720-9719-1D3D5539ED09}" type="sibTrans" cxnId="{B45B4816-0733-4501-AE2A-279A583F8011}">
      <dgm:prSet/>
      <dgm:spPr/>
      <dgm:t>
        <a:bodyPr/>
        <a:lstStyle/>
        <a:p>
          <a:endParaRPr lang="en-US"/>
        </a:p>
      </dgm:t>
    </dgm:pt>
    <dgm:pt modelId="{B2428678-6862-4A1D-A1EF-4033A80CBB2F}">
      <dgm:prSet phldrT="[Text]"/>
      <dgm:spPr/>
      <dgm:t>
        <a:bodyPr/>
        <a:lstStyle/>
        <a:p>
          <a:r>
            <a:rPr lang="en-US" dirty="0" smtClean="0"/>
            <a:t>Real world incidence on which the case study is based</a:t>
          </a:r>
          <a:endParaRPr lang="en-US" dirty="0"/>
        </a:p>
      </dgm:t>
    </dgm:pt>
    <dgm:pt modelId="{89952E7D-9384-4D2C-B2F2-01BDF3885AFA}" type="parTrans" cxnId="{0E8C59DF-5A09-4F69-9B8B-84465B783C5C}">
      <dgm:prSet/>
      <dgm:spPr/>
      <dgm:t>
        <a:bodyPr/>
        <a:lstStyle/>
        <a:p>
          <a:endParaRPr lang="en-US"/>
        </a:p>
      </dgm:t>
    </dgm:pt>
    <dgm:pt modelId="{8F3338B6-BF30-4C35-905D-847FFF133B99}" type="sibTrans" cxnId="{0E8C59DF-5A09-4F69-9B8B-84465B783C5C}">
      <dgm:prSet/>
      <dgm:spPr/>
      <dgm:t>
        <a:bodyPr/>
        <a:lstStyle/>
        <a:p>
          <a:endParaRPr lang="en-US"/>
        </a:p>
      </dgm:t>
    </dgm:pt>
    <dgm:pt modelId="{23B70B86-EE25-4A00-ADD4-144F746F5186}">
      <dgm:prSet phldrT="[Text]"/>
      <dgm:spPr/>
      <dgm:t>
        <a:bodyPr/>
        <a:lstStyle/>
        <a:p>
          <a:r>
            <a:rPr lang="en-US" dirty="0" smtClean="0"/>
            <a:t>Cite a real life experience – personal or of prominent people  </a:t>
          </a:r>
          <a:endParaRPr lang="en-US" dirty="0"/>
        </a:p>
      </dgm:t>
    </dgm:pt>
    <dgm:pt modelId="{04490947-36ED-404C-86EE-12CE08457FAF}" type="parTrans" cxnId="{AD4246A1-6906-4BF7-B9DA-A36EB7903800}">
      <dgm:prSet/>
      <dgm:spPr/>
      <dgm:t>
        <a:bodyPr/>
        <a:lstStyle/>
        <a:p>
          <a:endParaRPr lang="en-US"/>
        </a:p>
      </dgm:t>
    </dgm:pt>
    <dgm:pt modelId="{28CDE4B1-C8C8-4F18-AA10-48096035C100}" type="sibTrans" cxnId="{AD4246A1-6906-4BF7-B9DA-A36EB7903800}">
      <dgm:prSet/>
      <dgm:spPr/>
      <dgm:t>
        <a:bodyPr/>
        <a:lstStyle/>
        <a:p>
          <a:endParaRPr lang="en-US"/>
        </a:p>
      </dgm:t>
    </dgm:pt>
    <dgm:pt modelId="{0ED9067A-5715-4062-940A-B74DCBDAB403}" type="pres">
      <dgm:prSet presAssocID="{09C4B16E-FCBB-46FB-AD40-924E65182DF6}" presName="linear" presStyleCnt="0">
        <dgm:presLayoutVars>
          <dgm:animLvl val="lvl"/>
          <dgm:resizeHandles val="exact"/>
        </dgm:presLayoutVars>
      </dgm:prSet>
      <dgm:spPr/>
      <dgm:t>
        <a:bodyPr/>
        <a:lstStyle/>
        <a:p>
          <a:endParaRPr lang="en-US"/>
        </a:p>
      </dgm:t>
    </dgm:pt>
    <dgm:pt modelId="{7825EA2E-DAF4-4699-9C0D-D3FF0EA2F970}" type="pres">
      <dgm:prSet presAssocID="{AF85AF84-806F-4C08-A0B3-DB05193FA44E}" presName="parentText" presStyleLbl="node1" presStyleIdx="0" presStyleCnt="2">
        <dgm:presLayoutVars>
          <dgm:chMax val="0"/>
          <dgm:bulletEnabled val="1"/>
        </dgm:presLayoutVars>
      </dgm:prSet>
      <dgm:spPr/>
      <dgm:t>
        <a:bodyPr/>
        <a:lstStyle/>
        <a:p>
          <a:endParaRPr lang="en-US"/>
        </a:p>
      </dgm:t>
    </dgm:pt>
    <dgm:pt modelId="{24E246A5-C345-4654-B0FE-FFB3993009F5}" type="pres">
      <dgm:prSet presAssocID="{839F340E-2C87-4B15-A71F-EA96CCFC51AA}" presName="spacer" presStyleCnt="0"/>
      <dgm:spPr/>
    </dgm:pt>
    <dgm:pt modelId="{E23B5EE2-AEB6-40E3-90E0-267C6951AC0D}" type="pres">
      <dgm:prSet presAssocID="{0D1EA8B1-2B93-46A9-A4E3-8333267451D6}" presName="parentText" presStyleLbl="node1" presStyleIdx="1" presStyleCnt="2">
        <dgm:presLayoutVars>
          <dgm:chMax val="0"/>
          <dgm:bulletEnabled val="1"/>
        </dgm:presLayoutVars>
      </dgm:prSet>
      <dgm:spPr/>
      <dgm:t>
        <a:bodyPr/>
        <a:lstStyle/>
        <a:p>
          <a:endParaRPr lang="en-US"/>
        </a:p>
      </dgm:t>
    </dgm:pt>
    <dgm:pt modelId="{26E8BC42-BB99-4F48-8E1E-97ED4D9704E8}" type="pres">
      <dgm:prSet presAssocID="{0D1EA8B1-2B93-46A9-A4E3-8333267451D6}" presName="childText" presStyleLbl="revTx" presStyleIdx="0" presStyleCnt="1">
        <dgm:presLayoutVars>
          <dgm:bulletEnabled val="1"/>
        </dgm:presLayoutVars>
      </dgm:prSet>
      <dgm:spPr/>
      <dgm:t>
        <a:bodyPr/>
        <a:lstStyle/>
        <a:p>
          <a:endParaRPr lang="en-US"/>
        </a:p>
      </dgm:t>
    </dgm:pt>
  </dgm:ptLst>
  <dgm:cxnLst>
    <dgm:cxn modelId="{CE145E00-AD5E-4A62-AED9-C20807D6D023}" type="presOf" srcId="{09C4B16E-FCBB-46FB-AD40-924E65182DF6}" destId="{0ED9067A-5715-4062-940A-B74DCBDAB403}" srcOrd="0" destOrd="0" presId="urn:microsoft.com/office/officeart/2005/8/layout/vList2"/>
    <dgm:cxn modelId="{43C2A7A8-3261-4D31-A77A-26309A6B533C}" type="presOf" srcId="{B2428678-6862-4A1D-A1EF-4033A80CBB2F}" destId="{26E8BC42-BB99-4F48-8E1E-97ED4D9704E8}" srcOrd="0" destOrd="0" presId="urn:microsoft.com/office/officeart/2005/8/layout/vList2"/>
    <dgm:cxn modelId="{F8B652E2-CB2A-494C-B65A-3DF69B1E2440}" srcId="{09C4B16E-FCBB-46FB-AD40-924E65182DF6}" destId="{AF85AF84-806F-4C08-A0B3-DB05193FA44E}" srcOrd="0" destOrd="0" parTransId="{C7E97869-BBD4-4360-AD54-785C8A487C3A}" sibTransId="{839F340E-2C87-4B15-A71F-EA96CCFC51AA}"/>
    <dgm:cxn modelId="{FB1ECA10-24D3-4F48-ACF9-2A6D74FF6A11}" type="presOf" srcId="{23B70B86-EE25-4A00-ADD4-144F746F5186}" destId="{26E8BC42-BB99-4F48-8E1E-97ED4D9704E8}" srcOrd="0" destOrd="1" presId="urn:microsoft.com/office/officeart/2005/8/layout/vList2"/>
    <dgm:cxn modelId="{0E8C59DF-5A09-4F69-9B8B-84465B783C5C}" srcId="{0D1EA8B1-2B93-46A9-A4E3-8333267451D6}" destId="{B2428678-6862-4A1D-A1EF-4033A80CBB2F}" srcOrd="0" destOrd="0" parTransId="{89952E7D-9384-4D2C-B2F2-01BDF3885AFA}" sibTransId="{8F3338B6-BF30-4C35-905D-847FFF133B99}"/>
    <dgm:cxn modelId="{AD4246A1-6906-4BF7-B9DA-A36EB7903800}" srcId="{0D1EA8B1-2B93-46A9-A4E3-8333267451D6}" destId="{23B70B86-EE25-4A00-ADD4-144F746F5186}" srcOrd="1" destOrd="0" parTransId="{04490947-36ED-404C-86EE-12CE08457FAF}" sibTransId="{28CDE4B1-C8C8-4F18-AA10-48096035C100}"/>
    <dgm:cxn modelId="{717C22C4-F624-4C84-B9F0-27E0A7F3063F}" type="presOf" srcId="{AF85AF84-806F-4C08-A0B3-DB05193FA44E}" destId="{7825EA2E-DAF4-4699-9C0D-D3FF0EA2F970}" srcOrd="0" destOrd="0" presId="urn:microsoft.com/office/officeart/2005/8/layout/vList2"/>
    <dgm:cxn modelId="{B45B4816-0733-4501-AE2A-279A583F8011}" srcId="{09C4B16E-FCBB-46FB-AD40-924E65182DF6}" destId="{0D1EA8B1-2B93-46A9-A4E3-8333267451D6}" srcOrd="1" destOrd="0" parTransId="{27662A41-FA52-4AC8-8C77-56A7A78A03E8}" sibTransId="{6CC80035-9A53-4720-9719-1D3D5539ED09}"/>
    <dgm:cxn modelId="{32CF0968-A9B8-4944-B453-59120CF6AB48}" type="presOf" srcId="{0D1EA8B1-2B93-46A9-A4E3-8333267451D6}" destId="{E23B5EE2-AEB6-40E3-90E0-267C6951AC0D}" srcOrd="0" destOrd="0" presId="urn:microsoft.com/office/officeart/2005/8/layout/vList2"/>
    <dgm:cxn modelId="{CFADF0DF-5C4D-4B02-BF99-18E6BB6B05C9}" type="presParOf" srcId="{0ED9067A-5715-4062-940A-B74DCBDAB403}" destId="{7825EA2E-DAF4-4699-9C0D-D3FF0EA2F970}" srcOrd="0" destOrd="0" presId="urn:microsoft.com/office/officeart/2005/8/layout/vList2"/>
    <dgm:cxn modelId="{DCF78C1A-0BD5-42EF-BE02-B55B3E18F6A1}" type="presParOf" srcId="{0ED9067A-5715-4062-940A-B74DCBDAB403}" destId="{24E246A5-C345-4654-B0FE-FFB3993009F5}" srcOrd="1" destOrd="0" presId="urn:microsoft.com/office/officeart/2005/8/layout/vList2"/>
    <dgm:cxn modelId="{4E19CB7C-239A-48A6-A8B8-06C4CAD392B9}" type="presParOf" srcId="{0ED9067A-5715-4062-940A-B74DCBDAB403}" destId="{E23B5EE2-AEB6-40E3-90E0-267C6951AC0D}" srcOrd="2" destOrd="0" presId="urn:microsoft.com/office/officeart/2005/8/layout/vList2"/>
    <dgm:cxn modelId="{1277D8B5-1FD2-4A0F-B5FD-7FB794BE532C}" type="presParOf" srcId="{0ED9067A-5715-4062-940A-B74DCBDAB403}" destId="{26E8BC42-BB99-4F48-8E1E-97ED4D9704E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1F7E89-E185-4093-87F9-84AA06A16A9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DDB609A8-AC5D-4376-B04D-056E1080B690}">
      <dgm:prSet phldrT="[Text]"/>
      <dgm:spPr/>
      <dgm:t>
        <a:bodyPr/>
        <a:lstStyle/>
        <a:p>
          <a:r>
            <a:rPr lang="en-US" dirty="0" smtClean="0"/>
            <a:t>Philosophies &amp; Approaches  </a:t>
          </a:r>
          <a:endParaRPr lang="en-US" dirty="0"/>
        </a:p>
      </dgm:t>
    </dgm:pt>
    <dgm:pt modelId="{5C050C47-3B5F-4009-9939-7F8D0E10C360}" type="parTrans" cxnId="{65429012-C642-4951-8764-53E063FF8725}">
      <dgm:prSet/>
      <dgm:spPr/>
      <dgm:t>
        <a:bodyPr/>
        <a:lstStyle/>
        <a:p>
          <a:endParaRPr lang="en-US"/>
        </a:p>
      </dgm:t>
    </dgm:pt>
    <dgm:pt modelId="{EB1F4B18-2AAB-4315-B5CD-A07900A8C559}" type="sibTrans" cxnId="{65429012-C642-4951-8764-53E063FF8725}">
      <dgm:prSet/>
      <dgm:spPr/>
      <dgm:t>
        <a:bodyPr/>
        <a:lstStyle/>
        <a:p>
          <a:endParaRPr lang="en-US"/>
        </a:p>
      </dgm:t>
    </dgm:pt>
    <dgm:pt modelId="{3A53A646-BD78-4FFD-88D1-53546B3D1D85}">
      <dgm:prSet phldrT="[Text]" custT="1"/>
      <dgm:spPr/>
      <dgm:t>
        <a:bodyPr/>
        <a:lstStyle/>
        <a:p>
          <a:r>
            <a:rPr lang="en-US" sz="3200" dirty="0" smtClean="0"/>
            <a:t>Law &amp; Policies </a:t>
          </a:r>
          <a:endParaRPr lang="en-US" sz="3200" dirty="0"/>
        </a:p>
      </dgm:t>
    </dgm:pt>
    <dgm:pt modelId="{F09F884B-7C61-4A34-8F01-85A694B20E68}" type="parTrans" cxnId="{E3AF114C-BCCB-4615-8C35-22A8577BB3ED}">
      <dgm:prSet/>
      <dgm:spPr/>
      <dgm:t>
        <a:bodyPr/>
        <a:lstStyle/>
        <a:p>
          <a:endParaRPr lang="en-US"/>
        </a:p>
      </dgm:t>
    </dgm:pt>
    <dgm:pt modelId="{C49F6B5C-BFD5-485B-A933-B8E132312C9C}" type="sibTrans" cxnId="{E3AF114C-BCCB-4615-8C35-22A8577BB3ED}">
      <dgm:prSet/>
      <dgm:spPr/>
      <dgm:t>
        <a:bodyPr/>
        <a:lstStyle/>
        <a:p>
          <a:endParaRPr lang="en-US"/>
        </a:p>
      </dgm:t>
    </dgm:pt>
    <dgm:pt modelId="{5C853ABC-D3AC-483A-B2E0-A53F78198E94}">
      <dgm:prSet phldrT="[Text]"/>
      <dgm:spPr/>
      <dgm:t>
        <a:bodyPr/>
        <a:lstStyle/>
        <a:p>
          <a:r>
            <a:rPr lang="en-US" dirty="0" smtClean="0"/>
            <a:t>Preamble &amp; Fundamental Rights </a:t>
          </a:r>
          <a:endParaRPr lang="en-US" dirty="0"/>
        </a:p>
      </dgm:t>
    </dgm:pt>
    <dgm:pt modelId="{0408192F-24C2-4D5E-929B-E5D63521DE42}" type="parTrans" cxnId="{2C513306-7C47-4B72-8476-1A8DD90C4C6E}">
      <dgm:prSet/>
      <dgm:spPr/>
      <dgm:t>
        <a:bodyPr/>
        <a:lstStyle/>
        <a:p>
          <a:endParaRPr lang="en-US"/>
        </a:p>
      </dgm:t>
    </dgm:pt>
    <dgm:pt modelId="{337A2679-1A69-4854-8E41-2857AAFEAFB3}" type="sibTrans" cxnId="{2C513306-7C47-4B72-8476-1A8DD90C4C6E}">
      <dgm:prSet/>
      <dgm:spPr/>
      <dgm:t>
        <a:bodyPr/>
        <a:lstStyle/>
        <a:p>
          <a:endParaRPr lang="en-US"/>
        </a:p>
      </dgm:t>
    </dgm:pt>
    <dgm:pt modelId="{500359EC-6983-4A70-BE7D-5C970FAF5B9F}">
      <dgm:prSet phldrT="[Text]" custT="1"/>
      <dgm:spPr/>
      <dgm:t>
        <a:bodyPr/>
        <a:lstStyle/>
        <a:p>
          <a:r>
            <a:rPr lang="en-US" sz="2800" dirty="0" smtClean="0"/>
            <a:t>Human Values &amp; Duties </a:t>
          </a:r>
          <a:endParaRPr lang="en-US" sz="2800" dirty="0"/>
        </a:p>
      </dgm:t>
    </dgm:pt>
    <dgm:pt modelId="{E546C3B1-C957-4BCB-83DA-95E77A91EDE6}" type="parTrans" cxnId="{515AB34A-BA70-4C11-A5E7-E51CBE164435}">
      <dgm:prSet/>
      <dgm:spPr/>
      <dgm:t>
        <a:bodyPr/>
        <a:lstStyle/>
        <a:p>
          <a:endParaRPr lang="en-US"/>
        </a:p>
      </dgm:t>
    </dgm:pt>
    <dgm:pt modelId="{B693CB20-17DF-4AE2-8748-BA9D550A9380}" type="sibTrans" cxnId="{515AB34A-BA70-4C11-A5E7-E51CBE164435}">
      <dgm:prSet/>
      <dgm:spPr/>
      <dgm:t>
        <a:bodyPr/>
        <a:lstStyle/>
        <a:p>
          <a:endParaRPr lang="en-US"/>
        </a:p>
      </dgm:t>
    </dgm:pt>
    <dgm:pt modelId="{46F1338E-5F17-474A-AA64-5E38AD1C411A}" type="pres">
      <dgm:prSet presAssocID="{E11F7E89-E185-4093-87F9-84AA06A16A92}" presName="diagram" presStyleCnt="0">
        <dgm:presLayoutVars>
          <dgm:chPref val="1"/>
          <dgm:dir/>
          <dgm:animOne val="branch"/>
          <dgm:animLvl val="lvl"/>
          <dgm:resizeHandles/>
        </dgm:presLayoutVars>
      </dgm:prSet>
      <dgm:spPr/>
      <dgm:t>
        <a:bodyPr/>
        <a:lstStyle/>
        <a:p>
          <a:endParaRPr lang="en-US"/>
        </a:p>
      </dgm:t>
    </dgm:pt>
    <dgm:pt modelId="{DF93C1C5-6891-4A9E-9E1E-0356A6479968}" type="pres">
      <dgm:prSet presAssocID="{DDB609A8-AC5D-4376-B04D-056E1080B690}" presName="root" presStyleCnt="0"/>
      <dgm:spPr/>
    </dgm:pt>
    <dgm:pt modelId="{3DC5C485-E39D-45C0-8776-4BDC730A9A09}" type="pres">
      <dgm:prSet presAssocID="{DDB609A8-AC5D-4376-B04D-056E1080B690}" presName="rootComposite" presStyleCnt="0"/>
      <dgm:spPr/>
    </dgm:pt>
    <dgm:pt modelId="{51B6B47F-ACB7-437F-B4AD-F8363CBB112D}" type="pres">
      <dgm:prSet presAssocID="{DDB609A8-AC5D-4376-B04D-056E1080B690}" presName="rootText" presStyleLbl="node1" presStyleIdx="0" presStyleCnt="2"/>
      <dgm:spPr/>
      <dgm:t>
        <a:bodyPr/>
        <a:lstStyle/>
        <a:p>
          <a:endParaRPr lang="en-US"/>
        </a:p>
      </dgm:t>
    </dgm:pt>
    <dgm:pt modelId="{8764F465-FA1B-4C7D-B3EA-6A705712B832}" type="pres">
      <dgm:prSet presAssocID="{DDB609A8-AC5D-4376-B04D-056E1080B690}" presName="rootConnector" presStyleLbl="node1" presStyleIdx="0" presStyleCnt="2"/>
      <dgm:spPr/>
      <dgm:t>
        <a:bodyPr/>
        <a:lstStyle/>
        <a:p>
          <a:endParaRPr lang="en-US"/>
        </a:p>
      </dgm:t>
    </dgm:pt>
    <dgm:pt modelId="{6219AB0B-731A-4AB0-9257-FE2D4D3C6453}" type="pres">
      <dgm:prSet presAssocID="{DDB609A8-AC5D-4376-B04D-056E1080B690}" presName="childShape" presStyleCnt="0"/>
      <dgm:spPr/>
    </dgm:pt>
    <dgm:pt modelId="{BAD0A92E-20C6-4815-9B0C-E7128D57D9AD}" type="pres">
      <dgm:prSet presAssocID="{F09F884B-7C61-4A34-8F01-85A694B20E68}" presName="Name13" presStyleLbl="parChTrans1D2" presStyleIdx="0" presStyleCnt="2"/>
      <dgm:spPr/>
      <dgm:t>
        <a:bodyPr/>
        <a:lstStyle/>
        <a:p>
          <a:endParaRPr lang="en-US"/>
        </a:p>
      </dgm:t>
    </dgm:pt>
    <dgm:pt modelId="{A42D52A3-7909-45CE-B3B7-9595623C68A2}" type="pres">
      <dgm:prSet presAssocID="{3A53A646-BD78-4FFD-88D1-53546B3D1D85}" presName="childText" presStyleLbl="bgAcc1" presStyleIdx="0" presStyleCnt="2" custScaleX="165741" custLinFactNeighborX="-926" custLinFactNeighborY="5278">
        <dgm:presLayoutVars>
          <dgm:bulletEnabled val="1"/>
        </dgm:presLayoutVars>
      </dgm:prSet>
      <dgm:spPr/>
      <dgm:t>
        <a:bodyPr/>
        <a:lstStyle/>
        <a:p>
          <a:endParaRPr lang="en-US"/>
        </a:p>
      </dgm:t>
    </dgm:pt>
    <dgm:pt modelId="{344277FD-7889-4548-8C01-AFDB912A6D1F}" type="pres">
      <dgm:prSet presAssocID="{5C853ABC-D3AC-483A-B2E0-A53F78198E94}" presName="root" presStyleCnt="0"/>
      <dgm:spPr/>
    </dgm:pt>
    <dgm:pt modelId="{988F7ED3-1C4F-45BD-B07F-4F7A42F54A42}" type="pres">
      <dgm:prSet presAssocID="{5C853ABC-D3AC-483A-B2E0-A53F78198E94}" presName="rootComposite" presStyleCnt="0"/>
      <dgm:spPr/>
    </dgm:pt>
    <dgm:pt modelId="{05DD01EA-EFB2-42BB-8D5A-FF6B74545E13}" type="pres">
      <dgm:prSet presAssocID="{5C853ABC-D3AC-483A-B2E0-A53F78198E94}" presName="rootText" presStyleLbl="node1" presStyleIdx="1" presStyleCnt="2"/>
      <dgm:spPr/>
      <dgm:t>
        <a:bodyPr/>
        <a:lstStyle/>
        <a:p>
          <a:endParaRPr lang="en-US"/>
        </a:p>
      </dgm:t>
    </dgm:pt>
    <dgm:pt modelId="{AF33349B-ED42-4C04-9A46-7A4D2746E1E8}" type="pres">
      <dgm:prSet presAssocID="{5C853ABC-D3AC-483A-B2E0-A53F78198E94}" presName="rootConnector" presStyleLbl="node1" presStyleIdx="1" presStyleCnt="2"/>
      <dgm:spPr/>
      <dgm:t>
        <a:bodyPr/>
        <a:lstStyle/>
        <a:p>
          <a:endParaRPr lang="en-US"/>
        </a:p>
      </dgm:t>
    </dgm:pt>
    <dgm:pt modelId="{330EEEEA-DD04-4C2D-A225-825E911A0CAF}" type="pres">
      <dgm:prSet presAssocID="{5C853ABC-D3AC-483A-B2E0-A53F78198E94}" presName="childShape" presStyleCnt="0"/>
      <dgm:spPr/>
    </dgm:pt>
    <dgm:pt modelId="{996159B3-59ED-4BC9-995F-57BAA28CDB1E}" type="pres">
      <dgm:prSet presAssocID="{E546C3B1-C957-4BCB-83DA-95E77A91EDE6}" presName="Name13" presStyleLbl="parChTrans1D2" presStyleIdx="1" presStyleCnt="2"/>
      <dgm:spPr/>
      <dgm:t>
        <a:bodyPr/>
        <a:lstStyle/>
        <a:p>
          <a:endParaRPr lang="en-US"/>
        </a:p>
      </dgm:t>
    </dgm:pt>
    <dgm:pt modelId="{4C32FF2E-509C-4B85-9CEB-31FCD37C777B}" type="pres">
      <dgm:prSet presAssocID="{500359EC-6983-4A70-BE7D-5C970FAF5B9F}" presName="childText" presStyleLbl="bgAcc1" presStyleIdx="1" presStyleCnt="2" custScaleX="174306">
        <dgm:presLayoutVars>
          <dgm:bulletEnabled val="1"/>
        </dgm:presLayoutVars>
      </dgm:prSet>
      <dgm:spPr/>
      <dgm:t>
        <a:bodyPr/>
        <a:lstStyle/>
        <a:p>
          <a:endParaRPr lang="en-US"/>
        </a:p>
      </dgm:t>
    </dgm:pt>
  </dgm:ptLst>
  <dgm:cxnLst>
    <dgm:cxn modelId="{E3AF114C-BCCB-4615-8C35-22A8577BB3ED}" srcId="{DDB609A8-AC5D-4376-B04D-056E1080B690}" destId="{3A53A646-BD78-4FFD-88D1-53546B3D1D85}" srcOrd="0" destOrd="0" parTransId="{F09F884B-7C61-4A34-8F01-85A694B20E68}" sibTransId="{C49F6B5C-BFD5-485B-A933-B8E132312C9C}"/>
    <dgm:cxn modelId="{65429012-C642-4951-8764-53E063FF8725}" srcId="{E11F7E89-E185-4093-87F9-84AA06A16A92}" destId="{DDB609A8-AC5D-4376-B04D-056E1080B690}" srcOrd="0" destOrd="0" parTransId="{5C050C47-3B5F-4009-9939-7F8D0E10C360}" sibTransId="{EB1F4B18-2AAB-4315-B5CD-A07900A8C559}"/>
    <dgm:cxn modelId="{2C513306-7C47-4B72-8476-1A8DD90C4C6E}" srcId="{E11F7E89-E185-4093-87F9-84AA06A16A92}" destId="{5C853ABC-D3AC-483A-B2E0-A53F78198E94}" srcOrd="1" destOrd="0" parTransId="{0408192F-24C2-4D5E-929B-E5D63521DE42}" sibTransId="{337A2679-1A69-4854-8E41-2857AAFEAFB3}"/>
    <dgm:cxn modelId="{21990264-A43B-4C77-905D-C6222DB1E9AC}" type="presOf" srcId="{DDB609A8-AC5D-4376-B04D-056E1080B690}" destId="{51B6B47F-ACB7-437F-B4AD-F8363CBB112D}" srcOrd="0" destOrd="0" presId="urn:microsoft.com/office/officeart/2005/8/layout/hierarchy3"/>
    <dgm:cxn modelId="{E41F119F-7B26-4EFE-8C4D-EC1B2ADFD805}" type="presOf" srcId="{500359EC-6983-4A70-BE7D-5C970FAF5B9F}" destId="{4C32FF2E-509C-4B85-9CEB-31FCD37C777B}" srcOrd="0" destOrd="0" presId="urn:microsoft.com/office/officeart/2005/8/layout/hierarchy3"/>
    <dgm:cxn modelId="{1AB05DB3-7C18-4E32-8F14-EBD98CCD9E16}" type="presOf" srcId="{5C853ABC-D3AC-483A-B2E0-A53F78198E94}" destId="{05DD01EA-EFB2-42BB-8D5A-FF6B74545E13}" srcOrd="0" destOrd="0" presId="urn:microsoft.com/office/officeart/2005/8/layout/hierarchy3"/>
    <dgm:cxn modelId="{B97366DA-FA64-4EB9-9075-435C94AE9E1D}" type="presOf" srcId="{E546C3B1-C957-4BCB-83DA-95E77A91EDE6}" destId="{996159B3-59ED-4BC9-995F-57BAA28CDB1E}" srcOrd="0" destOrd="0" presId="urn:microsoft.com/office/officeart/2005/8/layout/hierarchy3"/>
    <dgm:cxn modelId="{8AC98AAF-AC79-4FA7-B01F-85C87AB26E2F}" type="presOf" srcId="{F09F884B-7C61-4A34-8F01-85A694B20E68}" destId="{BAD0A92E-20C6-4815-9B0C-E7128D57D9AD}" srcOrd="0" destOrd="0" presId="urn:microsoft.com/office/officeart/2005/8/layout/hierarchy3"/>
    <dgm:cxn modelId="{515AB34A-BA70-4C11-A5E7-E51CBE164435}" srcId="{5C853ABC-D3AC-483A-B2E0-A53F78198E94}" destId="{500359EC-6983-4A70-BE7D-5C970FAF5B9F}" srcOrd="0" destOrd="0" parTransId="{E546C3B1-C957-4BCB-83DA-95E77A91EDE6}" sibTransId="{B693CB20-17DF-4AE2-8748-BA9D550A9380}"/>
    <dgm:cxn modelId="{E3C18EC5-1E90-4574-9C46-9D29F369968D}" type="presOf" srcId="{3A53A646-BD78-4FFD-88D1-53546B3D1D85}" destId="{A42D52A3-7909-45CE-B3B7-9595623C68A2}" srcOrd="0" destOrd="0" presId="urn:microsoft.com/office/officeart/2005/8/layout/hierarchy3"/>
    <dgm:cxn modelId="{BB7B7BD1-23DE-4DE9-873D-21928E2C97E8}" type="presOf" srcId="{5C853ABC-D3AC-483A-B2E0-A53F78198E94}" destId="{AF33349B-ED42-4C04-9A46-7A4D2746E1E8}" srcOrd="1" destOrd="0" presId="urn:microsoft.com/office/officeart/2005/8/layout/hierarchy3"/>
    <dgm:cxn modelId="{A6C5BF63-5D64-45AA-9F99-A2CD5A54A4EB}" type="presOf" srcId="{E11F7E89-E185-4093-87F9-84AA06A16A92}" destId="{46F1338E-5F17-474A-AA64-5E38AD1C411A}" srcOrd="0" destOrd="0" presId="urn:microsoft.com/office/officeart/2005/8/layout/hierarchy3"/>
    <dgm:cxn modelId="{BF519882-FE48-40FE-A175-E89EF4ABEB26}" type="presOf" srcId="{DDB609A8-AC5D-4376-B04D-056E1080B690}" destId="{8764F465-FA1B-4C7D-B3EA-6A705712B832}" srcOrd="1" destOrd="0" presId="urn:microsoft.com/office/officeart/2005/8/layout/hierarchy3"/>
    <dgm:cxn modelId="{E860E51A-9FDD-4936-A4F6-FE8C656ABEE3}" type="presParOf" srcId="{46F1338E-5F17-474A-AA64-5E38AD1C411A}" destId="{DF93C1C5-6891-4A9E-9E1E-0356A6479968}" srcOrd="0" destOrd="0" presId="urn:microsoft.com/office/officeart/2005/8/layout/hierarchy3"/>
    <dgm:cxn modelId="{D8F57E29-12B8-4698-859E-3E30DA3A4E65}" type="presParOf" srcId="{DF93C1C5-6891-4A9E-9E1E-0356A6479968}" destId="{3DC5C485-E39D-45C0-8776-4BDC730A9A09}" srcOrd="0" destOrd="0" presId="urn:microsoft.com/office/officeart/2005/8/layout/hierarchy3"/>
    <dgm:cxn modelId="{9E38D698-8946-473D-904D-8D386ACF39BC}" type="presParOf" srcId="{3DC5C485-E39D-45C0-8776-4BDC730A9A09}" destId="{51B6B47F-ACB7-437F-B4AD-F8363CBB112D}" srcOrd="0" destOrd="0" presId="urn:microsoft.com/office/officeart/2005/8/layout/hierarchy3"/>
    <dgm:cxn modelId="{F3729ED7-F256-42A9-861A-9D136489E259}" type="presParOf" srcId="{3DC5C485-E39D-45C0-8776-4BDC730A9A09}" destId="{8764F465-FA1B-4C7D-B3EA-6A705712B832}" srcOrd="1" destOrd="0" presId="urn:microsoft.com/office/officeart/2005/8/layout/hierarchy3"/>
    <dgm:cxn modelId="{07A88480-24C2-4A83-B237-75CE3AE559BE}" type="presParOf" srcId="{DF93C1C5-6891-4A9E-9E1E-0356A6479968}" destId="{6219AB0B-731A-4AB0-9257-FE2D4D3C6453}" srcOrd="1" destOrd="0" presId="urn:microsoft.com/office/officeart/2005/8/layout/hierarchy3"/>
    <dgm:cxn modelId="{C0539EE6-BF0C-44A3-958E-80C45F0614D8}" type="presParOf" srcId="{6219AB0B-731A-4AB0-9257-FE2D4D3C6453}" destId="{BAD0A92E-20C6-4815-9B0C-E7128D57D9AD}" srcOrd="0" destOrd="0" presId="urn:microsoft.com/office/officeart/2005/8/layout/hierarchy3"/>
    <dgm:cxn modelId="{FF992C0D-4827-4FBF-A9BB-DC04583078DE}" type="presParOf" srcId="{6219AB0B-731A-4AB0-9257-FE2D4D3C6453}" destId="{A42D52A3-7909-45CE-B3B7-9595623C68A2}" srcOrd="1" destOrd="0" presId="urn:microsoft.com/office/officeart/2005/8/layout/hierarchy3"/>
    <dgm:cxn modelId="{2EA4C047-3C40-4D3E-A861-DACDC36B682A}" type="presParOf" srcId="{46F1338E-5F17-474A-AA64-5E38AD1C411A}" destId="{344277FD-7889-4548-8C01-AFDB912A6D1F}" srcOrd="1" destOrd="0" presId="urn:microsoft.com/office/officeart/2005/8/layout/hierarchy3"/>
    <dgm:cxn modelId="{8B9DED66-988A-4F05-BA28-D809300B8854}" type="presParOf" srcId="{344277FD-7889-4548-8C01-AFDB912A6D1F}" destId="{988F7ED3-1C4F-45BD-B07F-4F7A42F54A42}" srcOrd="0" destOrd="0" presId="urn:microsoft.com/office/officeart/2005/8/layout/hierarchy3"/>
    <dgm:cxn modelId="{E40A489B-0CC6-49D7-9F33-E31368AF04C2}" type="presParOf" srcId="{988F7ED3-1C4F-45BD-B07F-4F7A42F54A42}" destId="{05DD01EA-EFB2-42BB-8D5A-FF6B74545E13}" srcOrd="0" destOrd="0" presId="urn:microsoft.com/office/officeart/2005/8/layout/hierarchy3"/>
    <dgm:cxn modelId="{FD5B1782-E5B6-44CB-8ACD-067F3CDCA86B}" type="presParOf" srcId="{988F7ED3-1C4F-45BD-B07F-4F7A42F54A42}" destId="{AF33349B-ED42-4C04-9A46-7A4D2746E1E8}" srcOrd="1" destOrd="0" presId="urn:microsoft.com/office/officeart/2005/8/layout/hierarchy3"/>
    <dgm:cxn modelId="{8E0B5F14-9FBF-41A6-B608-720AC6702B2D}" type="presParOf" srcId="{344277FD-7889-4548-8C01-AFDB912A6D1F}" destId="{330EEEEA-DD04-4C2D-A225-825E911A0CAF}" srcOrd="1" destOrd="0" presId="urn:microsoft.com/office/officeart/2005/8/layout/hierarchy3"/>
    <dgm:cxn modelId="{9EEFB4D1-87ED-4654-BAE9-6CF1165FC9F4}" type="presParOf" srcId="{330EEEEA-DD04-4C2D-A225-825E911A0CAF}" destId="{996159B3-59ED-4BC9-995F-57BAA28CDB1E}" srcOrd="0" destOrd="0" presId="urn:microsoft.com/office/officeart/2005/8/layout/hierarchy3"/>
    <dgm:cxn modelId="{3EA83445-21AD-4A1D-8604-3E61C15D9F9E}" type="presParOf" srcId="{330EEEEA-DD04-4C2D-A225-825E911A0CAF}" destId="{4C32FF2E-509C-4B85-9CEB-31FCD37C777B}"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8EAE5-A75A-4D65-9426-90A4F5420B11}">
      <dsp:nvSpPr>
        <dsp:cNvPr id="0" name=""/>
        <dsp:cNvSpPr/>
      </dsp:nvSpPr>
      <dsp:spPr>
        <a:xfrm>
          <a:off x="2" y="0"/>
          <a:ext cx="8762995" cy="46021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F65A7-9C58-45A7-9E5E-814C226A8C9C}">
      <dsp:nvSpPr>
        <dsp:cNvPr id="0" name=""/>
        <dsp:cNvSpPr/>
      </dsp:nvSpPr>
      <dsp:spPr>
        <a:xfrm>
          <a:off x="2172" y="1380648"/>
          <a:ext cx="117517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1</a:t>
          </a:r>
        </a:p>
        <a:p>
          <a:pPr lvl="0" algn="ctr" defTabSz="577850">
            <a:lnSpc>
              <a:spcPct val="90000"/>
            </a:lnSpc>
            <a:spcBef>
              <a:spcPct val="0"/>
            </a:spcBef>
            <a:spcAft>
              <a:spcPct val="35000"/>
            </a:spcAft>
          </a:pPr>
          <a:r>
            <a:rPr lang="en-US" sz="1300" kern="1200" dirty="0" smtClean="0"/>
            <a:t>Read the question twice </a:t>
          </a:r>
        </a:p>
        <a:p>
          <a:pPr lvl="0" algn="ctr" defTabSz="577850">
            <a:lnSpc>
              <a:spcPct val="90000"/>
            </a:lnSpc>
            <a:spcBef>
              <a:spcPct val="0"/>
            </a:spcBef>
            <a:spcAft>
              <a:spcPct val="35000"/>
            </a:spcAft>
          </a:pPr>
          <a:endParaRPr lang="en-US" sz="1300" kern="1200" dirty="0"/>
        </a:p>
      </dsp:txBody>
      <dsp:txXfrm>
        <a:off x="59539" y="1438015"/>
        <a:ext cx="1060440" cy="1726131"/>
      </dsp:txXfrm>
    </dsp:sp>
    <dsp:sp modelId="{0FB57AE6-A44B-4AE9-9D57-568E64A27DE9}">
      <dsp:nvSpPr>
        <dsp:cNvPr id="0" name=""/>
        <dsp:cNvSpPr/>
      </dsp:nvSpPr>
      <dsp:spPr>
        <a:xfrm>
          <a:off x="1236336"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2</a:t>
          </a:r>
        </a:p>
        <a:p>
          <a:pPr lvl="0" algn="ctr" defTabSz="577850">
            <a:lnSpc>
              <a:spcPct val="90000"/>
            </a:lnSpc>
            <a:spcBef>
              <a:spcPct val="0"/>
            </a:spcBef>
            <a:spcAft>
              <a:spcPct val="35000"/>
            </a:spcAft>
          </a:pPr>
          <a:r>
            <a:rPr lang="en-US" sz="1300" kern="1200" dirty="0" smtClean="0"/>
            <a:t>Provide suitable introduction </a:t>
          </a:r>
          <a:endParaRPr lang="en-US" sz="1300" kern="1200" dirty="0"/>
        </a:p>
      </dsp:txBody>
      <dsp:txXfrm>
        <a:off x="1295156" y="1439468"/>
        <a:ext cx="1087284" cy="1723225"/>
      </dsp:txXfrm>
    </dsp:sp>
    <dsp:sp modelId="{D71328D1-EC88-4EF5-8AB5-1ADFF2ECB24F}">
      <dsp:nvSpPr>
        <dsp:cNvPr id="0" name=""/>
        <dsp:cNvSpPr/>
      </dsp:nvSpPr>
      <dsp:spPr>
        <a:xfrm>
          <a:off x="2500249"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3</a:t>
          </a:r>
        </a:p>
        <a:p>
          <a:pPr lvl="0" algn="ctr" defTabSz="577850">
            <a:lnSpc>
              <a:spcPct val="90000"/>
            </a:lnSpc>
            <a:spcBef>
              <a:spcPct val="0"/>
            </a:spcBef>
            <a:spcAft>
              <a:spcPct val="35000"/>
            </a:spcAft>
          </a:pPr>
          <a:r>
            <a:rPr lang="en-US" sz="1300" kern="1200" dirty="0" smtClean="0"/>
            <a:t>Identify the ethical/moral dilemma </a:t>
          </a:r>
          <a:endParaRPr lang="en-US" sz="1300" kern="1200" dirty="0"/>
        </a:p>
      </dsp:txBody>
      <dsp:txXfrm>
        <a:off x="2559069" y="1439468"/>
        <a:ext cx="1087284" cy="1723225"/>
      </dsp:txXfrm>
    </dsp:sp>
    <dsp:sp modelId="{21C46C2B-545A-4A02-8633-AED12169EE93}">
      <dsp:nvSpPr>
        <dsp:cNvPr id="0" name=""/>
        <dsp:cNvSpPr/>
      </dsp:nvSpPr>
      <dsp:spPr>
        <a:xfrm>
          <a:off x="3764163"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4</a:t>
          </a:r>
        </a:p>
        <a:p>
          <a:pPr lvl="0" algn="ctr" defTabSz="577850">
            <a:lnSpc>
              <a:spcPct val="90000"/>
            </a:lnSpc>
            <a:spcBef>
              <a:spcPct val="0"/>
            </a:spcBef>
            <a:spcAft>
              <a:spcPct val="35000"/>
            </a:spcAft>
          </a:pPr>
          <a:r>
            <a:rPr lang="en-US" sz="1300" kern="1200" dirty="0" smtClean="0"/>
            <a:t>Identify the stakeholders involved </a:t>
          </a:r>
          <a:endParaRPr lang="en-US" sz="1300" kern="1200" dirty="0"/>
        </a:p>
      </dsp:txBody>
      <dsp:txXfrm>
        <a:off x="3822983" y="1439468"/>
        <a:ext cx="1087284" cy="1723225"/>
      </dsp:txXfrm>
    </dsp:sp>
    <dsp:sp modelId="{B06AD05F-9C5C-4445-9DF0-814B3D12D99E}">
      <dsp:nvSpPr>
        <dsp:cNvPr id="0" name=""/>
        <dsp:cNvSpPr/>
      </dsp:nvSpPr>
      <dsp:spPr>
        <a:xfrm>
          <a:off x="5028076"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5</a:t>
          </a:r>
        </a:p>
        <a:p>
          <a:pPr lvl="0" algn="ctr" defTabSz="577850">
            <a:lnSpc>
              <a:spcPct val="90000"/>
            </a:lnSpc>
            <a:spcBef>
              <a:spcPct val="0"/>
            </a:spcBef>
            <a:spcAft>
              <a:spcPct val="35000"/>
            </a:spcAft>
          </a:pPr>
          <a:r>
            <a:rPr lang="en-US" sz="1300" kern="1200" dirty="0" smtClean="0"/>
            <a:t>Cite relevant laws, values, approaches, etc. </a:t>
          </a:r>
          <a:endParaRPr lang="en-US" sz="1300" kern="1200" dirty="0"/>
        </a:p>
      </dsp:txBody>
      <dsp:txXfrm>
        <a:off x="5086896" y="1439468"/>
        <a:ext cx="1087284" cy="1723225"/>
      </dsp:txXfrm>
    </dsp:sp>
    <dsp:sp modelId="{F4DFC4E1-5188-475F-AE18-E0F89F45BB38}">
      <dsp:nvSpPr>
        <dsp:cNvPr id="0" name=""/>
        <dsp:cNvSpPr/>
      </dsp:nvSpPr>
      <dsp:spPr>
        <a:xfrm>
          <a:off x="6291990"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6</a:t>
          </a:r>
        </a:p>
        <a:p>
          <a:pPr lvl="0" algn="ctr" defTabSz="577850">
            <a:lnSpc>
              <a:spcPct val="90000"/>
            </a:lnSpc>
            <a:spcBef>
              <a:spcPct val="0"/>
            </a:spcBef>
            <a:spcAft>
              <a:spcPct val="35000"/>
            </a:spcAft>
          </a:pPr>
          <a:r>
            <a:rPr lang="en-US" sz="1300" kern="1200" dirty="0" smtClean="0"/>
            <a:t>Decide final course of action  </a:t>
          </a:r>
          <a:endParaRPr lang="en-US" sz="1300" kern="1200" dirty="0"/>
        </a:p>
      </dsp:txBody>
      <dsp:txXfrm>
        <a:off x="6350810" y="1439468"/>
        <a:ext cx="1087284" cy="1723225"/>
      </dsp:txXfrm>
    </dsp:sp>
    <dsp:sp modelId="{F46CFC86-1923-4AC6-BBB9-FCCF085BBE6D}">
      <dsp:nvSpPr>
        <dsp:cNvPr id="0" name=""/>
        <dsp:cNvSpPr/>
      </dsp:nvSpPr>
      <dsp:spPr>
        <a:xfrm>
          <a:off x="7555903" y="1380648"/>
          <a:ext cx="1204924" cy="184086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Step 7</a:t>
          </a:r>
        </a:p>
        <a:p>
          <a:pPr lvl="0" algn="ctr" defTabSz="577850">
            <a:lnSpc>
              <a:spcPct val="90000"/>
            </a:lnSpc>
            <a:spcBef>
              <a:spcPct val="0"/>
            </a:spcBef>
            <a:spcAft>
              <a:spcPct val="35000"/>
            </a:spcAft>
          </a:pPr>
          <a:r>
            <a:rPr lang="en-US" sz="1300" kern="1200" dirty="0" smtClean="0"/>
            <a:t>Conclude give way forward </a:t>
          </a:r>
          <a:endParaRPr lang="en-US" sz="1300" kern="1200" dirty="0"/>
        </a:p>
      </dsp:txBody>
      <dsp:txXfrm>
        <a:off x="7614723" y="1439468"/>
        <a:ext cx="1087284" cy="17232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71168-F569-4E9D-B31F-88F3CDB4F225}">
      <dsp:nvSpPr>
        <dsp:cNvPr id="0" name=""/>
        <dsp:cNvSpPr/>
      </dsp:nvSpPr>
      <dsp:spPr>
        <a:xfrm>
          <a:off x="2571" y="28084"/>
          <a:ext cx="2507456" cy="777600"/>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kern="1200" dirty="0" smtClean="0"/>
            <a:t>Understand </a:t>
          </a:r>
          <a:endParaRPr lang="en-US" sz="2700" kern="1200" dirty="0"/>
        </a:p>
      </dsp:txBody>
      <dsp:txXfrm>
        <a:off x="2571" y="28084"/>
        <a:ext cx="2507456" cy="777600"/>
      </dsp:txXfrm>
    </dsp:sp>
    <dsp:sp modelId="{5DC35563-C818-4F97-9220-A41AA82834F6}">
      <dsp:nvSpPr>
        <dsp:cNvPr id="0" name=""/>
        <dsp:cNvSpPr/>
      </dsp:nvSpPr>
      <dsp:spPr>
        <a:xfrm>
          <a:off x="2571" y="805684"/>
          <a:ext cx="2507456" cy="4043031"/>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t>To understand the problem really well</a:t>
          </a:r>
          <a:endParaRPr lang="en-US" sz="2700" kern="1200" dirty="0"/>
        </a:p>
      </dsp:txBody>
      <dsp:txXfrm>
        <a:off x="2571" y="805684"/>
        <a:ext cx="2507456" cy="4043031"/>
      </dsp:txXfrm>
    </dsp:sp>
    <dsp:sp modelId="{DF1B1954-52A8-4B7F-82A1-374FF5AAF4AC}">
      <dsp:nvSpPr>
        <dsp:cNvPr id="0" name=""/>
        <dsp:cNvSpPr/>
      </dsp:nvSpPr>
      <dsp:spPr>
        <a:xfrm>
          <a:off x="2861071" y="28084"/>
          <a:ext cx="2507456" cy="777600"/>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kern="1200" dirty="0" smtClean="0"/>
            <a:t>Source </a:t>
          </a:r>
          <a:endParaRPr lang="en-US" sz="2700" kern="1200" dirty="0"/>
        </a:p>
      </dsp:txBody>
      <dsp:txXfrm>
        <a:off x="2861071" y="28084"/>
        <a:ext cx="2507456" cy="777600"/>
      </dsp:txXfrm>
    </dsp:sp>
    <dsp:sp modelId="{E6438DDD-01AE-470A-85BC-7DF0D2B1D964}">
      <dsp:nvSpPr>
        <dsp:cNvPr id="0" name=""/>
        <dsp:cNvSpPr/>
      </dsp:nvSpPr>
      <dsp:spPr>
        <a:xfrm>
          <a:off x="2861071" y="805684"/>
          <a:ext cx="2507456" cy="4043031"/>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t>The question is your only source for data </a:t>
          </a:r>
          <a:endParaRPr lang="en-US" sz="2700" kern="1200" dirty="0"/>
        </a:p>
      </dsp:txBody>
      <dsp:txXfrm>
        <a:off x="2861071" y="805684"/>
        <a:ext cx="2507456" cy="4043031"/>
      </dsp:txXfrm>
    </dsp:sp>
    <dsp:sp modelId="{2527E98E-0748-4BE5-8887-7BFC7DBB0D03}">
      <dsp:nvSpPr>
        <dsp:cNvPr id="0" name=""/>
        <dsp:cNvSpPr/>
      </dsp:nvSpPr>
      <dsp:spPr>
        <a:xfrm>
          <a:off x="5719571" y="28084"/>
          <a:ext cx="2507456" cy="777600"/>
        </a:xfrm>
        <a:prstGeom prst="rect">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kern="1200" dirty="0" smtClean="0"/>
            <a:t>Identify </a:t>
          </a:r>
          <a:endParaRPr lang="en-US" sz="2700" kern="1200" dirty="0"/>
        </a:p>
      </dsp:txBody>
      <dsp:txXfrm>
        <a:off x="5719571" y="28084"/>
        <a:ext cx="2507456" cy="777600"/>
      </dsp:txXfrm>
    </dsp:sp>
    <dsp:sp modelId="{E81A5549-CA2E-4E09-98DF-5DC686B4C68E}">
      <dsp:nvSpPr>
        <dsp:cNvPr id="0" name=""/>
        <dsp:cNvSpPr/>
      </dsp:nvSpPr>
      <dsp:spPr>
        <a:xfrm>
          <a:off x="5719571" y="805684"/>
          <a:ext cx="2507456" cy="4043031"/>
        </a:xfrm>
        <a:prstGeom prst="rect">
          <a:avLst/>
        </a:prstGeom>
        <a:solidFill>
          <a:schemeClr val="accent1">
            <a:alpha val="90000"/>
            <a:tint val="40000"/>
            <a:hueOff val="0"/>
            <a:satOff val="0"/>
            <a:lumOff val="0"/>
            <a:alphaOff val="0"/>
          </a:schemeClr>
        </a:solidFill>
        <a:ln w="2642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t>Why or how did this issue arise?</a:t>
          </a:r>
          <a:endParaRPr lang="en-US" sz="2700" kern="1200" dirty="0"/>
        </a:p>
        <a:p>
          <a:pPr marL="228600" lvl="1" indent="-228600" algn="l" defTabSz="1200150">
            <a:lnSpc>
              <a:spcPct val="90000"/>
            </a:lnSpc>
            <a:spcBef>
              <a:spcPct val="0"/>
            </a:spcBef>
            <a:spcAft>
              <a:spcPct val="15000"/>
            </a:spcAft>
            <a:buChar char="••"/>
          </a:pPr>
          <a:r>
            <a:rPr lang="en-US" sz="2700" kern="1200" dirty="0" smtClean="0"/>
            <a:t>Central /core problem </a:t>
          </a:r>
        </a:p>
        <a:p>
          <a:pPr marL="228600" lvl="1" indent="-228600" algn="l" defTabSz="1200150">
            <a:lnSpc>
              <a:spcPct val="90000"/>
            </a:lnSpc>
            <a:spcBef>
              <a:spcPct val="0"/>
            </a:spcBef>
            <a:spcAft>
              <a:spcPct val="15000"/>
            </a:spcAft>
            <a:buChar char="••"/>
          </a:pPr>
          <a:r>
            <a:rPr lang="en-US" sz="2700" kern="1200" dirty="0" smtClean="0"/>
            <a:t>Cause and effect of the problems identified</a:t>
          </a:r>
        </a:p>
      </dsp:txBody>
      <dsp:txXfrm>
        <a:off x="5719571" y="805684"/>
        <a:ext cx="2507456" cy="4043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5EA2E-DAF4-4699-9C0D-D3FF0EA2F970}">
      <dsp:nvSpPr>
        <dsp:cNvPr id="0" name=""/>
        <dsp:cNvSpPr/>
      </dsp:nvSpPr>
      <dsp:spPr>
        <a:xfrm>
          <a:off x="0" y="49335"/>
          <a:ext cx="7848600" cy="148297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Construct issue in your own word </a:t>
          </a:r>
          <a:endParaRPr lang="en-US" sz="3900" kern="1200" dirty="0"/>
        </a:p>
      </dsp:txBody>
      <dsp:txXfrm>
        <a:off x="72393" y="121728"/>
        <a:ext cx="7703814" cy="1338189"/>
      </dsp:txXfrm>
    </dsp:sp>
    <dsp:sp modelId="{E23B5EE2-AEB6-40E3-90E0-267C6951AC0D}">
      <dsp:nvSpPr>
        <dsp:cNvPr id="0" name=""/>
        <dsp:cNvSpPr/>
      </dsp:nvSpPr>
      <dsp:spPr>
        <a:xfrm>
          <a:off x="0" y="1644630"/>
          <a:ext cx="7848600" cy="1482975"/>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Depending on the question include; </a:t>
          </a:r>
          <a:endParaRPr lang="en-US" sz="3900" kern="1200" dirty="0"/>
        </a:p>
      </dsp:txBody>
      <dsp:txXfrm>
        <a:off x="72393" y="1717023"/>
        <a:ext cx="7703814" cy="1338189"/>
      </dsp:txXfrm>
    </dsp:sp>
    <dsp:sp modelId="{26E8BC42-BB99-4F48-8E1E-97ED4D9704E8}">
      <dsp:nvSpPr>
        <dsp:cNvPr id="0" name=""/>
        <dsp:cNvSpPr/>
      </dsp:nvSpPr>
      <dsp:spPr>
        <a:xfrm>
          <a:off x="0" y="3127605"/>
          <a:ext cx="7848600" cy="1776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smtClean="0"/>
            <a:t>Real world incidence on which the case study is based</a:t>
          </a:r>
          <a:endParaRPr lang="en-US" sz="3000" kern="1200" dirty="0"/>
        </a:p>
        <a:p>
          <a:pPr marL="285750" lvl="1" indent="-285750" algn="l" defTabSz="1333500">
            <a:lnSpc>
              <a:spcPct val="90000"/>
            </a:lnSpc>
            <a:spcBef>
              <a:spcPct val="0"/>
            </a:spcBef>
            <a:spcAft>
              <a:spcPct val="20000"/>
            </a:spcAft>
            <a:buChar char="••"/>
          </a:pPr>
          <a:r>
            <a:rPr lang="en-US" sz="3000" kern="1200" dirty="0" smtClean="0"/>
            <a:t>Cite a real life experience – personal or of prominent people  </a:t>
          </a:r>
          <a:endParaRPr lang="en-US" sz="3000" kern="1200" dirty="0"/>
        </a:p>
      </dsp:txBody>
      <dsp:txXfrm>
        <a:off x="0" y="3127605"/>
        <a:ext cx="7848600" cy="17760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6B47F-ACB7-437F-B4AD-F8363CBB112D}">
      <dsp:nvSpPr>
        <dsp:cNvPr id="0" name=""/>
        <dsp:cNvSpPr/>
      </dsp:nvSpPr>
      <dsp:spPr>
        <a:xfrm>
          <a:off x="38092" y="1190"/>
          <a:ext cx="2571749" cy="1285874"/>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t>Philosophies &amp; Approaches  </a:t>
          </a:r>
          <a:endParaRPr lang="en-US" sz="2800" kern="1200" dirty="0"/>
        </a:p>
      </dsp:txBody>
      <dsp:txXfrm>
        <a:off x="75754" y="38852"/>
        <a:ext cx="2496425" cy="1210550"/>
      </dsp:txXfrm>
    </dsp:sp>
    <dsp:sp modelId="{BAD0A92E-20C6-4815-9B0C-E7128D57D9AD}">
      <dsp:nvSpPr>
        <dsp:cNvPr id="0" name=""/>
        <dsp:cNvSpPr/>
      </dsp:nvSpPr>
      <dsp:spPr>
        <a:xfrm>
          <a:off x="295267" y="1287065"/>
          <a:ext cx="238123" cy="965596"/>
        </a:xfrm>
        <a:custGeom>
          <a:avLst/>
          <a:gdLst/>
          <a:ahLst/>
          <a:cxnLst/>
          <a:rect l="0" t="0" r="0" b="0"/>
          <a:pathLst>
            <a:path>
              <a:moveTo>
                <a:pt x="0" y="0"/>
              </a:moveTo>
              <a:lnTo>
                <a:pt x="0" y="965596"/>
              </a:lnTo>
              <a:lnTo>
                <a:pt x="238123" y="965596"/>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2D52A3-7909-45CE-B3B7-9595623C68A2}">
      <dsp:nvSpPr>
        <dsp:cNvPr id="0" name=""/>
        <dsp:cNvSpPr/>
      </dsp:nvSpPr>
      <dsp:spPr>
        <a:xfrm>
          <a:off x="533391" y="1609724"/>
          <a:ext cx="3409955" cy="1285874"/>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Law &amp; Policies </a:t>
          </a:r>
          <a:endParaRPr lang="en-US" sz="3200" kern="1200" dirty="0"/>
        </a:p>
      </dsp:txBody>
      <dsp:txXfrm>
        <a:off x="571053" y="1647386"/>
        <a:ext cx="3334631" cy="1210550"/>
      </dsp:txXfrm>
    </dsp:sp>
    <dsp:sp modelId="{05DD01EA-EFB2-42BB-8D5A-FF6B74545E13}">
      <dsp:nvSpPr>
        <dsp:cNvPr id="0" name=""/>
        <dsp:cNvSpPr/>
      </dsp:nvSpPr>
      <dsp:spPr>
        <a:xfrm>
          <a:off x="4090985" y="1190"/>
          <a:ext cx="2571749" cy="1285874"/>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t>Preamble &amp; Fundamental Rights </a:t>
          </a:r>
          <a:endParaRPr lang="en-US" sz="2800" kern="1200" dirty="0"/>
        </a:p>
      </dsp:txBody>
      <dsp:txXfrm>
        <a:off x="4128647" y="38852"/>
        <a:ext cx="2496425" cy="1210550"/>
      </dsp:txXfrm>
    </dsp:sp>
    <dsp:sp modelId="{996159B3-59ED-4BC9-995F-57BAA28CDB1E}">
      <dsp:nvSpPr>
        <dsp:cNvPr id="0" name=""/>
        <dsp:cNvSpPr/>
      </dsp:nvSpPr>
      <dsp:spPr>
        <a:xfrm>
          <a:off x="4348160" y="1287065"/>
          <a:ext cx="257174" cy="964406"/>
        </a:xfrm>
        <a:custGeom>
          <a:avLst/>
          <a:gdLst/>
          <a:ahLst/>
          <a:cxnLst/>
          <a:rect l="0" t="0" r="0" b="0"/>
          <a:pathLst>
            <a:path>
              <a:moveTo>
                <a:pt x="0" y="0"/>
              </a:moveTo>
              <a:lnTo>
                <a:pt x="0" y="964406"/>
              </a:lnTo>
              <a:lnTo>
                <a:pt x="257174" y="964406"/>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32FF2E-509C-4B85-9CEB-31FCD37C777B}">
      <dsp:nvSpPr>
        <dsp:cNvPr id="0" name=""/>
        <dsp:cNvSpPr/>
      </dsp:nvSpPr>
      <dsp:spPr>
        <a:xfrm>
          <a:off x="4605335" y="1608533"/>
          <a:ext cx="3586171" cy="1285874"/>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kern="1200" dirty="0" smtClean="0"/>
            <a:t>Human Values &amp; Duties </a:t>
          </a:r>
          <a:endParaRPr lang="en-US" sz="2800" kern="1200" dirty="0"/>
        </a:p>
      </dsp:txBody>
      <dsp:txXfrm>
        <a:off x="4642997" y="1646195"/>
        <a:ext cx="3510847" cy="12105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C6637B-A7EC-4902-8FA6-BE3C6BA63627}" type="datetimeFigureOut">
              <a:rPr lang="en-US" smtClean="0"/>
              <a:t>8/30/2020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6A5334-D576-41DD-A798-1EF60439C9C8}" type="slidenum">
              <a:rPr lang="en-US" smtClean="0"/>
              <a:t>‹#›</a:t>
            </a:fld>
            <a:endParaRPr lang="en-US"/>
          </a:p>
        </p:txBody>
      </p:sp>
    </p:spTree>
    <p:extLst>
      <p:ext uri="{BB962C8B-B14F-4D97-AF65-F5344CB8AC3E}">
        <p14:creationId xmlns:p14="http://schemas.microsoft.com/office/powerpoint/2010/main" val="889062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19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24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04A3E2-29E2-4699-BFC0-F151BCDF82DC}"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7" name="Slide Number Placeholder 6"/>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2/9/2020</a:t>
            </a:r>
            <a:endParaRPr lang="en-US"/>
          </a:p>
        </p:txBody>
      </p:sp>
      <p:sp>
        <p:nvSpPr>
          <p:cNvPr id="8" name="Footer Placeholder 7"/>
          <p:cNvSpPr>
            <a:spLocks noGrp="1"/>
          </p:cNvSpPr>
          <p:nvPr>
            <p:ph type="ftr" sz="quarter" idx="11"/>
          </p:nvPr>
        </p:nvSpPr>
        <p:spPr/>
        <p:txBody>
          <a:bodyPr/>
          <a:lstStyle/>
          <a:p>
            <a:r>
              <a:rPr lang="en-US" smtClean="0"/>
              <a:t>Case study in ethics 2020</a:t>
            </a:r>
            <a:endParaRPr lang="en-US"/>
          </a:p>
        </p:txBody>
      </p:sp>
      <p:sp>
        <p:nvSpPr>
          <p:cNvPr id="9" name="Slide Number Placeholder 8"/>
          <p:cNvSpPr>
            <a:spLocks noGrp="1"/>
          </p:cNvSpPr>
          <p:nvPr>
            <p:ph type="sldNum" sz="quarter" idx="12"/>
          </p:nvPr>
        </p:nvSpPr>
        <p:spPr/>
        <p:txBody>
          <a:bodyPr/>
          <a:lstStyle/>
          <a:p>
            <a:fld id="{B266EFB1-D374-485F-AF4C-FEBF3E4FF9C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7" name="Slide Number Placeholder 6"/>
          <p:cNvSpPr>
            <a:spLocks noGrp="1"/>
          </p:cNvSpPr>
          <p:nvPr>
            <p:ph type="sldNum" sz="quarter" idx="12"/>
          </p:nvPr>
        </p:nvSpPr>
        <p:spPr/>
        <p:txBody>
          <a:bodyPr/>
          <a:lstStyle/>
          <a:p>
            <a:fld id="{B266EFB1-D374-485F-AF4C-FEBF3E4FF9C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7" name="Slide Number Placeholder 6"/>
          <p:cNvSpPr>
            <a:spLocks noGrp="1"/>
          </p:cNvSpPr>
          <p:nvPr>
            <p:ph type="sldNum" sz="quarter" idx="12"/>
          </p:nvPr>
        </p:nvSpPr>
        <p:spPr/>
        <p:txBody>
          <a:bodyPr/>
          <a:lstStyle/>
          <a:p>
            <a:fld id="{B266EFB1-D374-485F-AF4C-FEBF3E4FF9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smtClean="0"/>
              <a:t>2/9/2020</a:t>
            </a: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Case study in ethics 2020</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266EFB1-D374-485F-AF4C-FEBF3E4FF9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rcjournals.or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study on Ethics</a:t>
            </a:r>
            <a:endParaRPr lang="en-US" dirty="0"/>
          </a:p>
        </p:txBody>
      </p:sp>
      <p:sp>
        <p:nvSpPr>
          <p:cNvPr id="3" name="Subtitle 2"/>
          <p:cNvSpPr>
            <a:spLocks noGrp="1"/>
          </p:cNvSpPr>
          <p:nvPr>
            <p:ph type="subTitle" idx="1"/>
          </p:nvPr>
        </p:nvSpPr>
        <p:spPr/>
        <p:txBody>
          <a:bodyPr>
            <a:normAutofit/>
          </a:bodyPr>
          <a:lstStyle/>
          <a:p>
            <a:r>
              <a:rPr lang="en-US" dirty="0" err="1" smtClean="0"/>
              <a:t>Prof.Dr</a:t>
            </a:r>
            <a:r>
              <a:rPr lang="en-US" dirty="0" smtClean="0"/>
              <a:t> </a:t>
            </a:r>
            <a:r>
              <a:rPr lang="en-US" dirty="0" err="1" smtClean="0"/>
              <a:t>Khin</a:t>
            </a:r>
            <a:r>
              <a:rPr lang="en-US" dirty="0" smtClean="0"/>
              <a:t> Win </a:t>
            </a:r>
            <a:r>
              <a:rPr lang="en-US" dirty="0" err="1" smtClean="0"/>
              <a:t>Sein</a:t>
            </a:r>
            <a:endParaRPr lang="en-US" dirty="0" smtClean="0"/>
          </a:p>
          <a:p>
            <a:r>
              <a:rPr lang="en-US" dirty="0" smtClean="0"/>
              <a:t>Rector</a:t>
            </a:r>
          </a:p>
          <a:p>
            <a:r>
              <a:rPr lang="en-US" dirty="0" smtClean="0"/>
              <a:t>University of Nursing, Mandalay</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a:t>
            </a:fld>
            <a:endParaRPr lang="en-US"/>
          </a:p>
        </p:txBody>
      </p:sp>
    </p:spTree>
    <p:extLst>
      <p:ext uri="{BB962C8B-B14F-4D97-AF65-F5344CB8AC3E}">
        <p14:creationId xmlns:p14="http://schemas.microsoft.com/office/powerpoint/2010/main" val="5565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1143000"/>
          </a:xfrm>
        </p:spPr>
        <p:txBody>
          <a:bodyPr/>
          <a:lstStyle/>
          <a:p>
            <a:r>
              <a:rPr lang="en-US" dirty="0" smtClean="0"/>
              <a:t>1. Respect for autonomy</a:t>
            </a:r>
          </a:p>
        </p:txBody>
      </p:sp>
      <p:sp>
        <p:nvSpPr>
          <p:cNvPr id="17411" name="Rectangle 3"/>
          <p:cNvSpPr>
            <a:spLocks noGrp="1" noChangeArrowheads="1"/>
          </p:cNvSpPr>
          <p:nvPr>
            <p:ph idx="1"/>
          </p:nvPr>
        </p:nvSpPr>
        <p:spPr>
          <a:xfrm>
            <a:off x="685800" y="1752600"/>
            <a:ext cx="7467600" cy="4038600"/>
          </a:xfrm>
        </p:spPr>
        <p:txBody>
          <a:bodyPr>
            <a:normAutofit/>
          </a:bodyPr>
          <a:lstStyle/>
          <a:p>
            <a:pPr>
              <a:buFontTx/>
              <a:buNone/>
            </a:pPr>
            <a:r>
              <a:rPr lang="en-US" sz="2800" dirty="0" smtClean="0"/>
              <a:t>Respecting the decision making ability of autonomous persons</a:t>
            </a:r>
          </a:p>
          <a:p>
            <a:pPr lvl="1"/>
            <a:r>
              <a:rPr lang="en-US" sz="2800" dirty="0" smtClean="0"/>
              <a:t>tell the truth</a:t>
            </a:r>
          </a:p>
          <a:p>
            <a:pPr lvl="1"/>
            <a:r>
              <a:rPr lang="en-US" sz="2800" dirty="0" smtClean="0"/>
              <a:t>respect others privacy</a:t>
            </a:r>
          </a:p>
          <a:p>
            <a:pPr lvl="1"/>
            <a:r>
              <a:rPr lang="en-US" sz="2800" dirty="0" smtClean="0"/>
              <a:t>protect confidential information</a:t>
            </a:r>
          </a:p>
          <a:p>
            <a:pPr lvl="1"/>
            <a:r>
              <a:rPr lang="en-US" sz="2800" dirty="0" smtClean="0"/>
              <a:t>obtain consent for interventions</a:t>
            </a:r>
          </a:p>
          <a:p>
            <a:pPr lvl="1"/>
            <a:r>
              <a:rPr lang="en-US" sz="2800" dirty="0" smtClean="0"/>
              <a:t>help others make decisions, when asked</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10</a:t>
            </a:fld>
            <a:endParaRPr lang="en-US"/>
          </a:p>
        </p:txBody>
      </p:sp>
    </p:spTree>
    <p:extLst>
      <p:ext uri="{BB962C8B-B14F-4D97-AF65-F5344CB8AC3E}">
        <p14:creationId xmlns:p14="http://schemas.microsoft.com/office/powerpoint/2010/main" val="1007028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solidFill>
                  <a:srgbClr val="FF66CC"/>
                </a:solidFill>
              </a:rPr>
              <a:t>Autonomy</a:t>
            </a:r>
            <a:endParaRPr lang="en-US" dirty="0">
              <a:solidFill>
                <a:srgbClr val="FF66CC"/>
              </a:solidFill>
            </a:endParaRPr>
          </a:p>
        </p:txBody>
      </p:sp>
      <p:sp>
        <p:nvSpPr>
          <p:cNvPr id="3" name="Content Placeholder 2"/>
          <p:cNvSpPr>
            <a:spLocks noGrp="1"/>
          </p:cNvSpPr>
          <p:nvPr>
            <p:ph idx="1"/>
          </p:nvPr>
        </p:nvSpPr>
        <p:spPr>
          <a:xfrm>
            <a:off x="304800" y="1371600"/>
            <a:ext cx="8686800" cy="5029201"/>
          </a:xfrm>
        </p:spPr>
        <p:txBody>
          <a:bodyPr>
            <a:normAutofit/>
          </a:bodyPr>
          <a:lstStyle/>
          <a:p>
            <a:pPr>
              <a:lnSpc>
                <a:spcPct val="150000"/>
              </a:lnSpc>
            </a:pPr>
            <a:r>
              <a:rPr lang="en-US" sz="3600" dirty="0" smtClean="0"/>
              <a:t>Patient has the right….</a:t>
            </a:r>
          </a:p>
          <a:p>
            <a:pPr lvl="1">
              <a:lnSpc>
                <a:spcPct val="150000"/>
              </a:lnSpc>
            </a:pPr>
            <a:r>
              <a:rPr lang="en-US" sz="3200" dirty="0" smtClean="0"/>
              <a:t>To seek advice</a:t>
            </a:r>
          </a:p>
          <a:p>
            <a:pPr lvl="1">
              <a:lnSpc>
                <a:spcPct val="150000"/>
              </a:lnSpc>
            </a:pPr>
            <a:r>
              <a:rPr lang="en-US" sz="3200" dirty="0" smtClean="0"/>
              <a:t>To choose treatment</a:t>
            </a:r>
          </a:p>
          <a:p>
            <a:pPr lvl="1">
              <a:lnSpc>
                <a:spcPct val="150000"/>
              </a:lnSpc>
            </a:pPr>
            <a:r>
              <a:rPr lang="en-US" sz="3200" dirty="0" smtClean="0"/>
              <a:t>To refuse treatment</a:t>
            </a:r>
          </a:p>
          <a:p>
            <a:pPr lvl="1">
              <a:lnSpc>
                <a:spcPct val="150000"/>
              </a:lnSpc>
            </a:pPr>
            <a:r>
              <a:rPr lang="en-US" sz="3200" dirty="0" smtClean="0"/>
              <a:t>To make decision</a:t>
            </a:r>
            <a:endParaRPr lang="en-US" sz="2400" dirty="0"/>
          </a:p>
        </p:txBody>
      </p:sp>
      <p:pic>
        <p:nvPicPr>
          <p:cNvPr id="1026" name="Picture 2"/>
          <p:cNvPicPr>
            <a:picLocks noChangeAspect="1" noChangeArrowheads="1"/>
          </p:cNvPicPr>
          <p:nvPr/>
        </p:nvPicPr>
        <p:blipFill>
          <a:blip r:embed="rId3" cstate="print"/>
          <a:srcRect/>
          <a:stretch>
            <a:fillRect/>
          </a:stretch>
        </p:blipFill>
        <p:spPr bwMode="auto">
          <a:xfrm>
            <a:off x="304800" y="5867400"/>
            <a:ext cx="8610600" cy="555798"/>
          </a:xfrm>
          <a:prstGeom prst="rect">
            <a:avLst/>
          </a:prstGeom>
          <a:noFill/>
          <a:ln w="9525">
            <a:noFill/>
            <a:miter lim="800000"/>
            <a:headEnd/>
            <a:tailEnd/>
          </a:ln>
        </p:spPr>
      </p:pic>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11</a:t>
            </a:fld>
            <a:endParaRPr lang="en-US"/>
          </a:p>
        </p:txBody>
      </p:sp>
    </p:spTree>
    <p:extLst>
      <p:ext uri="{BB962C8B-B14F-4D97-AF65-F5344CB8AC3E}">
        <p14:creationId xmlns:p14="http://schemas.microsoft.com/office/powerpoint/2010/main" val="831705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solidFill>
                  <a:srgbClr val="FF66CC"/>
                </a:solidFill>
              </a:rPr>
              <a:t>Autonomy</a:t>
            </a:r>
            <a:endParaRPr lang="en-US" dirty="0">
              <a:solidFill>
                <a:srgbClr val="FF66CC"/>
              </a:solidFill>
            </a:endParaRPr>
          </a:p>
        </p:txBody>
      </p:sp>
      <p:sp>
        <p:nvSpPr>
          <p:cNvPr id="3" name="Content Placeholder 2"/>
          <p:cNvSpPr>
            <a:spLocks noGrp="1"/>
          </p:cNvSpPr>
          <p:nvPr>
            <p:ph idx="1"/>
          </p:nvPr>
        </p:nvSpPr>
        <p:spPr/>
        <p:txBody>
          <a:bodyPr>
            <a:normAutofit/>
          </a:bodyPr>
          <a:lstStyle/>
          <a:p>
            <a:pPr>
              <a:lnSpc>
                <a:spcPct val="150000"/>
              </a:lnSpc>
            </a:pPr>
            <a:r>
              <a:rPr lang="en-US" sz="3600" dirty="0" smtClean="0"/>
              <a:t>Important implications…</a:t>
            </a:r>
            <a:r>
              <a:rPr lang="en-US" sz="3600" b="1" dirty="0" smtClean="0">
                <a:solidFill>
                  <a:srgbClr val="FF99FF"/>
                </a:solidFill>
              </a:rPr>
              <a:t> ***</a:t>
            </a:r>
            <a:endParaRPr lang="en-US" sz="3600" dirty="0" smtClean="0"/>
          </a:p>
          <a:p>
            <a:pPr lvl="1">
              <a:lnSpc>
                <a:spcPct val="150000"/>
              </a:lnSpc>
            </a:pPr>
            <a:r>
              <a:rPr lang="en-US" sz="3200" dirty="0" smtClean="0"/>
              <a:t>Truth-telling</a:t>
            </a:r>
          </a:p>
          <a:p>
            <a:pPr lvl="1">
              <a:lnSpc>
                <a:spcPct val="150000"/>
              </a:lnSpc>
            </a:pPr>
            <a:r>
              <a:rPr lang="en-US" sz="3200" dirty="0" smtClean="0"/>
              <a:t>Full information</a:t>
            </a:r>
          </a:p>
          <a:p>
            <a:pPr lvl="1">
              <a:lnSpc>
                <a:spcPct val="150000"/>
              </a:lnSpc>
            </a:pPr>
            <a:r>
              <a:rPr lang="en-US" sz="3200" dirty="0" smtClean="0"/>
              <a:t>Informed consent</a:t>
            </a:r>
            <a:endParaRPr lang="en-US" sz="3200" b="1" dirty="0" smtClean="0">
              <a:solidFill>
                <a:srgbClr val="FF99FF"/>
              </a:solidFill>
            </a:endParaRPr>
          </a:p>
          <a:p>
            <a:pPr lvl="1">
              <a:lnSpc>
                <a:spcPct val="150000"/>
              </a:lnSpc>
            </a:pPr>
            <a:r>
              <a:rPr lang="en-US" sz="3200" dirty="0" smtClean="0">
                <a:solidFill>
                  <a:srgbClr val="FF00FF"/>
                </a:solidFill>
              </a:rPr>
              <a:t>Confidentiality</a:t>
            </a:r>
            <a:endParaRPr lang="en-US" sz="3200" b="1" dirty="0">
              <a:solidFill>
                <a:srgbClr val="FF00FF"/>
              </a:solidFill>
            </a:endParaRP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12</a:t>
            </a:fld>
            <a:endParaRPr lang="en-US"/>
          </a:p>
        </p:txBody>
      </p:sp>
    </p:spTree>
    <p:extLst>
      <p:ext uri="{BB962C8B-B14F-4D97-AF65-F5344CB8AC3E}">
        <p14:creationId xmlns:p14="http://schemas.microsoft.com/office/powerpoint/2010/main" val="2994500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609600"/>
            <a:ext cx="7924800" cy="3200400"/>
          </a:xfrm>
        </p:spPr>
        <p:txBody>
          <a:bodyPr>
            <a:normAutofit/>
          </a:bodyPr>
          <a:lstStyle/>
          <a:p>
            <a:r>
              <a:rPr lang="en-US" sz="4000" smtClean="0"/>
              <a:t>“Confidentiality stems from a person’s right to privacy and autonomy.  Patients have a right to decide who will have access to personal information about them”</a:t>
            </a:r>
            <a:endParaRPr lang="en-US" smtClean="0"/>
          </a:p>
        </p:txBody>
      </p:sp>
      <p:sp>
        <p:nvSpPr>
          <p:cNvPr id="14339" name="Rectangle 3"/>
          <p:cNvSpPr>
            <a:spLocks noGrp="1" noChangeArrowheads="1"/>
          </p:cNvSpPr>
          <p:nvPr>
            <p:ph idx="1"/>
          </p:nvPr>
        </p:nvSpPr>
        <p:spPr>
          <a:xfrm>
            <a:off x="685800" y="4648200"/>
            <a:ext cx="8001000" cy="1752600"/>
          </a:xfrm>
        </p:spPr>
        <p:txBody>
          <a:bodyPr/>
          <a:lstStyle/>
          <a:p>
            <a:pPr>
              <a:buFontTx/>
              <a:buNone/>
            </a:pPr>
            <a:r>
              <a:rPr lang="en-US" smtClean="0"/>
              <a:t>What is the ethical principle on which this statement is based?</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13</a:t>
            </a:fld>
            <a:endParaRPr lang="en-US"/>
          </a:p>
        </p:txBody>
      </p:sp>
    </p:spTree>
    <p:extLst>
      <p:ext uri="{BB962C8B-B14F-4D97-AF65-F5344CB8AC3E}">
        <p14:creationId xmlns:p14="http://schemas.microsoft.com/office/powerpoint/2010/main" val="197236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09600"/>
            <a:ext cx="8001000" cy="2590800"/>
          </a:xfrm>
        </p:spPr>
        <p:txBody>
          <a:bodyPr>
            <a:normAutofit/>
          </a:bodyPr>
          <a:lstStyle/>
          <a:p>
            <a:r>
              <a:rPr lang="en-US" smtClean="0"/>
              <a:t>What factors affect the amount and kind of personal information shared and the group with which it is shared?</a:t>
            </a:r>
          </a:p>
        </p:txBody>
      </p:sp>
      <p:sp>
        <p:nvSpPr>
          <p:cNvPr id="16387" name="Rectangle 3"/>
          <p:cNvSpPr>
            <a:spLocks noGrp="1" noChangeArrowheads="1"/>
          </p:cNvSpPr>
          <p:nvPr>
            <p:ph idx="1"/>
          </p:nvPr>
        </p:nvSpPr>
        <p:spPr>
          <a:xfrm>
            <a:off x="2438400" y="3657600"/>
            <a:ext cx="5257800" cy="2667000"/>
          </a:xfrm>
        </p:spPr>
        <p:txBody>
          <a:bodyPr/>
          <a:lstStyle/>
          <a:p>
            <a:r>
              <a:rPr lang="en-US" smtClean="0"/>
              <a:t>personal beliefs</a:t>
            </a:r>
          </a:p>
          <a:p>
            <a:r>
              <a:rPr lang="en-US" smtClean="0"/>
              <a:t>personal relationships</a:t>
            </a:r>
          </a:p>
          <a:p>
            <a:r>
              <a:rPr lang="en-US" smtClean="0"/>
              <a:t>business relationships</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14</a:t>
            </a:fld>
            <a:endParaRPr lang="en-US"/>
          </a:p>
        </p:txBody>
      </p:sp>
    </p:spTree>
    <p:extLst>
      <p:ext uri="{BB962C8B-B14F-4D97-AF65-F5344CB8AC3E}">
        <p14:creationId xmlns:p14="http://schemas.microsoft.com/office/powerpoint/2010/main" val="277018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arn(inHorizontal)">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arn(inHorizontal)">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arn(inHorizontal)">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04800"/>
            <a:ext cx="7848600" cy="1905000"/>
          </a:xfrm>
        </p:spPr>
        <p:txBody>
          <a:bodyPr>
            <a:normAutofit fontScale="90000"/>
          </a:bodyPr>
          <a:lstStyle/>
          <a:p>
            <a:r>
              <a:rPr lang="en-US" sz="4000" smtClean="0"/>
              <a:t>Under what circumstances may a physician share patient information?</a:t>
            </a:r>
            <a:endParaRPr lang="en-US" smtClean="0"/>
          </a:p>
        </p:txBody>
      </p:sp>
      <p:sp>
        <p:nvSpPr>
          <p:cNvPr id="17411" name="Rectangle 3"/>
          <p:cNvSpPr>
            <a:spLocks noGrp="1" noChangeArrowheads="1"/>
          </p:cNvSpPr>
          <p:nvPr>
            <p:ph idx="1"/>
          </p:nvPr>
        </p:nvSpPr>
        <p:spPr>
          <a:xfrm>
            <a:off x="762000" y="2667000"/>
            <a:ext cx="7696200" cy="3429000"/>
          </a:xfrm>
        </p:spPr>
        <p:txBody>
          <a:bodyPr/>
          <a:lstStyle/>
          <a:p>
            <a:r>
              <a:rPr lang="en-US" smtClean="0"/>
              <a:t>At the patient’s request</a:t>
            </a:r>
          </a:p>
          <a:p>
            <a:r>
              <a:rPr lang="en-US" smtClean="0"/>
              <a:t>To other health care workers involved in the patient’s care</a:t>
            </a:r>
          </a:p>
          <a:p>
            <a:r>
              <a:rPr lang="en-US" smtClean="0"/>
              <a:t>When there is a legal duty to do so</a:t>
            </a:r>
          </a:p>
          <a:p>
            <a:r>
              <a:rPr lang="en-US" smtClean="0"/>
              <a:t>To maximize benefit to the patient???</a:t>
            </a:r>
          </a:p>
          <a:p>
            <a:r>
              <a:rPr lang="en-US" smtClean="0"/>
              <a:t>To protect others???</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15</a:t>
            </a:fld>
            <a:endParaRPr lang="en-US"/>
          </a:p>
        </p:txBody>
      </p:sp>
    </p:spTree>
    <p:extLst>
      <p:ext uri="{BB962C8B-B14F-4D97-AF65-F5344CB8AC3E}">
        <p14:creationId xmlns:p14="http://schemas.microsoft.com/office/powerpoint/2010/main" val="264805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FFFF"/>
                </a:solidFill>
                <a:effectLst>
                  <a:outerShdw blurRad="38100" dist="38100" dir="2700000" algn="tl">
                    <a:srgbClr val="000000">
                      <a:alpha val="43137"/>
                    </a:srgbClr>
                  </a:outerShdw>
                </a:effectLst>
              </a:rPr>
              <a:t>2.  Beneficence</a:t>
            </a:r>
            <a:endParaRPr lang="en-US" sz="5400" dirty="0">
              <a:solidFill>
                <a:srgbClr val="00FF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676400"/>
            <a:ext cx="7239000" cy="4846320"/>
          </a:xfrm>
        </p:spPr>
        <p:txBody>
          <a:bodyPr>
            <a:normAutofit/>
          </a:bodyPr>
          <a:lstStyle/>
          <a:p>
            <a:r>
              <a:rPr lang="en-US" sz="3200" dirty="0" smtClean="0"/>
              <a:t>Doing good of the individual patient</a:t>
            </a:r>
          </a:p>
          <a:p>
            <a:endParaRPr lang="en-US" sz="3200" dirty="0" smtClean="0"/>
          </a:p>
          <a:p>
            <a:r>
              <a:rPr lang="en-US" sz="3200" dirty="0" smtClean="0"/>
              <a:t>Considering patients’ medical best interests</a:t>
            </a:r>
            <a:endParaRPr lang="en-US" sz="32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16</a:t>
            </a:fld>
            <a:endParaRPr lang="en-US"/>
          </a:p>
        </p:txBody>
      </p:sp>
    </p:spTree>
    <p:extLst>
      <p:ext uri="{BB962C8B-B14F-4D97-AF65-F5344CB8AC3E}">
        <p14:creationId xmlns:p14="http://schemas.microsoft.com/office/powerpoint/2010/main" val="2023119007"/>
      </p:ext>
    </p:ext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solidFill>
                  <a:srgbClr val="00FFFF"/>
                </a:solidFill>
                <a:effectLst>
                  <a:outerShdw blurRad="38100" dist="38100" dir="2700000" algn="tl">
                    <a:srgbClr val="000000">
                      <a:alpha val="43137"/>
                    </a:srgbClr>
                  </a:outerShdw>
                </a:effectLst>
              </a:rPr>
              <a:t>2. Beneficence</a:t>
            </a:r>
          </a:p>
        </p:txBody>
      </p:sp>
      <p:sp>
        <p:nvSpPr>
          <p:cNvPr id="20483" name="Rectangle 3"/>
          <p:cNvSpPr>
            <a:spLocks noGrp="1" noChangeArrowheads="1"/>
          </p:cNvSpPr>
          <p:nvPr>
            <p:ph idx="1"/>
          </p:nvPr>
        </p:nvSpPr>
        <p:spPr/>
        <p:txBody>
          <a:bodyPr>
            <a:noAutofit/>
          </a:bodyPr>
          <a:lstStyle/>
          <a:p>
            <a:pPr>
              <a:buFontTx/>
              <a:buNone/>
            </a:pPr>
            <a:r>
              <a:rPr lang="en-US" sz="3200" dirty="0" smtClean="0"/>
              <a:t>Provide benefits and balance benefits against risks and harm</a:t>
            </a:r>
          </a:p>
          <a:p>
            <a:pPr lvl="1"/>
            <a:r>
              <a:rPr lang="en-US" sz="3200" dirty="0" smtClean="0"/>
              <a:t>protect and defend the rights of others</a:t>
            </a:r>
          </a:p>
          <a:p>
            <a:pPr lvl="1"/>
            <a:r>
              <a:rPr lang="en-US" sz="3200" dirty="0" smtClean="0"/>
              <a:t>prevent harm to others</a:t>
            </a:r>
          </a:p>
          <a:p>
            <a:pPr lvl="1"/>
            <a:r>
              <a:rPr lang="en-US" sz="3200" dirty="0" smtClean="0"/>
              <a:t>remove conditions that will cause others harm</a:t>
            </a:r>
          </a:p>
          <a:p>
            <a:pPr lvl="1"/>
            <a:r>
              <a:rPr lang="en-US" sz="3200" dirty="0" smtClean="0"/>
              <a:t>help disabled persons</a:t>
            </a:r>
          </a:p>
          <a:p>
            <a:pPr lvl="1"/>
            <a:r>
              <a:rPr lang="en-US" sz="3200" dirty="0" smtClean="0"/>
              <a:t>rescue persons in danger</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17</a:t>
            </a:fld>
            <a:endParaRPr lang="en-US"/>
          </a:p>
        </p:txBody>
      </p:sp>
    </p:spTree>
    <p:extLst>
      <p:ext uri="{BB962C8B-B14F-4D97-AF65-F5344CB8AC3E}">
        <p14:creationId xmlns:p14="http://schemas.microsoft.com/office/powerpoint/2010/main" val="1546494359"/>
      </p:ext>
    </p:ext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FFFF"/>
                </a:solidFill>
                <a:effectLst>
                  <a:outerShdw blurRad="38100" dist="38100" dir="2700000" algn="tl">
                    <a:srgbClr val="000000">
                      <a:alpha val="43137"/>
                    </a:srgbClr>
                  </a:outerShdw>
                </a:effectLst>
              </a:rPr>
              <a:t>2.  Beneficence</a:t>
            </a:r>
            <a:endParaRPr lang="en-US" sz="5400" dirty="0">
              <a:solidFill>
                <a:srgbClr val="00FF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800" dirty="0" smtClean="0"/>
              <a:t>It means considering the </a:t>
            </a:r>
            <a:r>
              <a:rPr lang="en-US" sz="2800" b="1" dirty="0" smtClean="0">
                <a:solidFill>
                  <a:schemeClr val="accent6">
                    <a:lumMod val="75000"/>
                  </a:schemeClr>
                </a:solidFill>
              </a:rPr>
              <a:t>patient’s view</a:t>
            </a:r>
            <a:r>
              <a:rPr lang="en-US" sz="2800" dirty="0" smtClean="0"/>
              <a:t>, as well as the </a:t>
            </a:r>
            <a:r>
              <a:rPr lang="en-US" sz="2800" b="1" dirty="0" smtClean="0">
                <a:solidFill>
                  <a:schemeClr val="accent6">
                    <a:lumMod val="75000"/>
                  </a:schemeClr>
                </a:solidFill>
              </a:rPr>
              <a:t>medical view</a:t>
            </a:r>
            <a:r>
              <a:rPr lang="en-US" sz="2800" dirty="0" smtClean="0"/>
              <a:t>, of his or her own best interests.</a:t>
            </a:r>
          </a:p>
          <a:p>
            <a:endParaRPr lang="en-US" sz="2800" dirty="0" smtClean="0"/>
          </a:p>
          <a:p>
            <a:r>
              <a:rPr lang="en-US" sz="2800" dirty="0" smtClean="0"/>
              <a:t>Situations may arise when there is a conflict between what is best for the patient and what is the patient’s choice.</a:t>
            </a:r>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18</a:t>
            </a:fld>
            <a:endParaRPr lang="en-US"/>
          </a:p>
        </p:txBody>
      </p:sp>
    </p:spTree>
    <p:extLst>
      <p:ext uri="{BB962C8B-B14F-4D97-AF65-F5344CB8AC3E}">
        <p14:creationId xmlns:p14="http://schemas.microsoft.com/office/powerpoint/2010/main" val="2243736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6">
                    <a:lumMod val="75000"/>
                  </a:schemeClr>
                </a:solidFill>
              </a:rPr>
              <a:t>3.  Non-</a:t>
            </a:r>
            <a:r>
              <a:rPr lang="en-US" sz="5400" dirty="0" err="1" smtClean="0">
                <a:solidFill>
                  <a:schemeClr val="accent6">
                    <a:lumMod val="75000"/>
                  </a:schemeClr>
                </a:solidFill>
              </a:rPr>
              <a:t>maleficence</a:t>
            </a:r>
            <a:endParaRPr lang="en-US" sz="5400" dirty="0">
              <a:solidFill>
                <a:schemeClr val="accent6">
                  <a:lumMod val="75000"/>
                </a:schemeClr>
              </a:solidFill>
            </a:endParaRPr>
          </a:p>
        </p:txBody>
      </p:sp>
      <p:sp>
        <p:nvSpPr>
          <p:cNvPr id="4" name="Content Placeholder 3"/>
          <p:cNvSpPr>
            <a:spLocks noGrp="1"/>
          </p:cNvSpPr>
          <p:nvPr>
            <p:ph idx="1"/>
          </p:nvPr>
        </p:nvSpPr>
        <p:spPr/>
        <p:txBody>
          <a:bodyPr>
            <a:normAutofit/>
          </a:bodyPr>
          <a:lstStyle/>
          <a:p>
            <a:r>
              <a:rPr lang="en-US" sz="3200" dirty="0" smtClean="0"/>
              <a:t>Doing no harm</a:t>
            </a:r>
          </a:p>
          <a:p>
            <a:endParaRPr lang="en-US" sz="3200" dirty="0" smtClean="0"/>
          </a:p>
          <a:p>
            <a:r>
              <a:rPr lang="en-US" sz="3200" dirty="0" smtClean="0"/>
              <a:t>Balancing beneficence and non-</a:t>
            </a:r>
            <a:r>
              <a:rPr lang="en-US" sz="3200" dirty="0" err="1" smtClean="0"/>
              <a:t>maleficence</a:t>
            </a:r>
            <a:endParaRPr lang="en-US" sz="3200" b="1" dirty="0">
              <a:solidFill>
                <a:srgbClr val="FFFF00"/>
              </a:solidFill>
            </a:endParaRPr>
          </a:p>
        </p:txBody>
      </p:sp>
      <p:pic>
        <p:nvPicPr>
          <p:cNvPr id="2050" name="Picture 2"/>
          <p:cNvPicPr>
            <a:picLocks noChangeAspect="1" noChangeArrowheads="1"/>
          </p:cNvPicPr>
          <p:nvPr/>
        </p:nvPicPr>
        <p:blipFill>
          <a:blip r:embed="rId3" cstate="print"/>
          <a:srcRect/>
          <a:stretch>
            <a:fillRect/>
          </a:stretch>
        </p:blipFill>
        <p:spPr bwMode="auto">
          <a:xfrm>
            <a:off x="1905000" y="4267200"/>
            <a:ext cx="4714875" cy="933450"/>
          </a:xfrm>
          <a:prstGeom prst="roundRect">
            <a:avLst/>
          </a:prstGeom>
          <a:noFill/>
          <a:ln w="28575">
            <a:solidFill>
              <a:schemeClr val="bg1"/>
            </a:solidFill>
            <a:miter lim="800000"/>
            <a:headEnd/>
            <a:tailEnd/>
          </a:ln>
        </p:spPr>
      </p:pic>
      <p:sp>
        <p:nvSpPr>
          <p:cNvPr id="3" name="Date Placeholder 2"/>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19</a:t>
            </a:fld>
            <a:endParaRPr lang="en-US"/>
          </a:p>
        </p:txBody>
      </p:sp>
    </p:spTree>
    <p:extLst>
      <p:ext uri="{BB962C8B-B14F-4D97-AF65-F5344CB8AC3E}">
        <p14:creationId xmlns:p14="http://schemas.microsoft.com/office/powerpoint/2010/main" val="245018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Introduction </a:t>
            </a:r>
          </a:p>
          <a:p>
            <a:pPr marL="0" indent="0">
              <a:buNone/>
            </a:pPr>
            <a:r>
              <a:rPr lang="en-US" dirty="0" smtClean="0"/>
              <a:t>I. Ethics </a:t>
            </a:r>
            <a:endParaRPr lang="en-US" dirty="0" smtClean="0"/>
          </a:p>
          <a:p>
            <a:pPr lvl="1"/>
            <a:r>
              <a:rPr lang="en-US" dirty="0" smtClean="0"/>
              <a:t>What is ethics?</a:t>
            </a:r>
          </a:p>
          <a:p>
            <a:pPr lvl="1"/>
            <a:r>
              <a:rPr lang="en-US" dirty="0" smtClean="0"/>
              <a:t>Medical ethics </a:t>
            </a:r>
          </a:p>
          <a:p>
            <a:pPr lvl="1"/>
            <a:r>
              <a:rPr lang="en-US" dirty="0" smtClean="0"/>
              <a:t>What is medical ethics?</a:t>
            </a:r>
          </a:p>
          <a:p>
            <a:pPr lvl="1"/>
            <a:r>
              <a:rPr lang="en-US" dirty="0" smtClean="0"/>
              <a:t>4 principles of medical ethics</a:t>
            </a:r>
          </a:p>
          <a:p>
            <a:pPr lvl="1"/>
            <a:r>
              <a:rPr lang="en-US" dirty="0"/>
              <a:t>Teaching and Assessing </a:t>
            </a:r>
            <a:r>
              <a:rPr lang="en-US" dirty="0" smtClean="0"/>
              <a:t>Ethics</a:t>
            </a:r>
          </a:p>
          <a:p>
            <a:pPr marL="0" indent="0">
              <a:buNone/>
            </a:pPr>
            <a:r>
              <a:rPr lang="en-US" dirty="0" smtClean="0"/>
              <a:t>II. Case </a:t>
            </a:r>
            <a:r>
              <a:rPr lang="en-US" dirty="0" smtClean="0"/>
              <a:t>study </a:t>
            </a:r>
          </a:p>
          <a:p>
            <a:r>
              <a:rPr lang="en-US" dirty="0"/>
              <a:t>7 steps to solving case </a:t>
            </a:r>
            <a:r>
              <a:rPr lang="en-US" dirty="0" smtClean="0"/>
              <a:t>study</a:t>
            </a:r>
          </a:p>
          <a:p>
            <a:r>
              <a:rPr lang="en-US" dirty="0"/>
              <a:t>Case study peer review </a:t>
            </a:r>
            <a:endParaRPr lang="en-US" dirty="0" smtClean="0"/>
          </a:p>
          <a:p>
            <a:r>
              <a:rPr lang="en-US" dirty="0"/>
              <a:t>Course development </a:t>
            </a:r>
            <a:endParaRPr lang="en-US" dirty="0" smtClean="0"/>
          </a:p>
          <a:p>
            <a:r>
              <a:rPr lang="en-US" dirty="0" smtClean="0"/>
              <a:t>Implementation </a:t>
            </a:r>
          </a:p>
          <a:p>
            <a:r>
              <a:rPr lang="en-US" dirty="0" smtClean="0"/>
              <a:t>Conclusions </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2</a:t>
            </a:fld>
            <a:endParaRPr lang="en-US"/>
          </a:p>
        </p:txBody>
      </p:sp>
    </p:spTree>
    <p:extLst>
      <p:ext uri="{BB962C8B-B14F-4D97-AF65-F5344CB8AC3E}">
        <p14:creationId xmlns:p14="http://schemas.microsoft.com/office/powerpoint/2010/main" val="3744943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1143000"/>
          </a:xfrm>
        </p:spPr>
        <p:txBody>
          <a:bodyPr/>
          <a:lstStyle/>
          <a:p>
            <a:r>
              <a:rPr lang="en-US" dirty="0" smtClean="0">
                <a:solidFill>
                  <a:schemeClr val="accent6">
                    <a:lumMod val="75000"/>
                  </a:schemeClr>
                </a:solidFill>
              </a:rPr>
              <a:t>3. </a:t>
            </a:r>
            <a:r>
              <a:rPr lang="en-US" dirty="0" err="1" smtClean="0">
                <a:solidFill>
                  <a:schemeClr val="accent6">
                    <a:lumMod val="75000"/>
                  </a:schemeClr>
                </a:solidFill>
              </a:rPr>
              <a:t>Nonmaleficence</a:t>
            </a:r>
            <a:endParaRPr lang="en-US" dirty="0" smtClean="0">
              <a:solidFill>
                <a:schemeClr val="accent6">
                  <a:lumMod val="75000"/>
                </a:schemeClr>
              </a:solidFill>
            </a:endParaRPr>
          </a:p>
        </p:txBody>
      </p:sp>
      <p:sp>
        <p:nvSpPr>
          <p:cNvPr id="19459" name="Rectangle 3"/>
          <p:cNvSpPr>
            <a:spLocks noGrp="1" noChangeArrowheads="1"/>
          </p:cNvSpPr>
          <p:nvPr>
            <p:ph idx="1"/>
          </p:nvPr>
        </p:nvSpPr>
        <p:spPr>
          <a:xfrm>
            <a:off x="685800" y="1676400"/>
            <a:ext cx="7467600" cy="3886200"/>
          </a:xfrm>
        </p:spPr>
        <p:txBody>
          <a:bodyPr>
            <a:noAutofit/>
          </a:bodyPr>
          <a:lstStyle/>
          <a:p>
            <a:pPr>
              <a:buFontTx/>
              <a:buNone/>
            </a:pPr>
            <a:r>
              <a:rPr lang="en-US" sz="3200" dirty="0" smtClean="0"/>
              <a:t>Avoidance of the causation of harm</a:t>
            </a:r>
          </a:p>
          <a:p>
            <a:pPr lvl="1"/>
            <a:r>
              <a:rPr lang="en-US" sz="3200" dirty="0" smtClean="0"/>
              <a:t>do not kill</a:t>
            </a:r>
          </a:p>
          <a:p>
            <a:pPr lvl="1"/>
            <a:r>
              <a:rPr lang="en-US" sz="3200" dirty="0" smtClean="0"/>
              <a:t>do not cause pain or suffering to others</a:t>
            </a:r>
          </a:p>
          <a:p>
            <a:pPr lvl="1"/>
            <a:r>
              <a:rPr lang="en-US" sz="3200" dirty="0" smtClean="0"/>
              <a:t>do not incapacitate others</a:t>
            </a:r>
          </a:p>
          <a:p>
            <a:pPr lvl="1"/>
            <a:r>
              <a:rPr lang="en-US" sz="3200" dirty="0" smtClean="0"/>
              <a:t>do not cause offense to others</a:t>
            </a:r>
          </a:p>
          <a:p>
            <a:pPr lvl="1"/>
            <a:r>
              <a:rPr lang="en-US" sz="3200" dirty="0" smtClean="0"/>
              <a:t>do not deprive others of the goods of life</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20</a:t>
            </a:fld>
            <a:endParaRPr lang="en-US"/>
          </a:p>
        </p:txBody>
      </p:sp>
    </p:spTree>
    <p:extLst>
      <p:ext uri="{BB962C8B-B14F-4D97-AF65-F5344CB8AC3E}">
        <p14:creationId xmlns:p14="http://schemas.microsoft.com/office/powerpoint/2010/main" val="110817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84966" tIns="42483" rIns="84966" bIns="42483"/>
          <a:lstStyle/>
          <a:p>
            <a:pPr eaLnBrk="1" hangingPunct="1">
              <a:defRPr/>
            </a:pPr>
            <a:r>
              <a:rPr lang="en-US" smtClean="0"/>
              <a:t>Non-maleficence</a:t>
            </a:r>
          </a:p>
        </p:txBody>
      </p:sp>
      <p:sp>
        <p:nvSpPr>
          <p:cNvPr id="129027" name="Rectangle 3"/>
          <p:cNvSpPr>
            <a:spLocks noGrp="1" noChangeArrowheads="1"/>
          </p:cNvSpPr>
          <p:nvPr>
            <p:ph idx="1"/>
          </p:nvPr>
        </p:nvSpPr>
        <p:spPr/>
        <p:txBody>
          <a:bodyPr lIns="84966" tIns="42483" rIns="84966" bIns="42483">
            <a:normAutofit/>
          </a:bodyPr>
          <a:lstStyle/>
          <a:p>
            <a:pPr eaLnBrk="1" hangingPunct="1">
              <a:lnSpc>
                <a:spcPct val="150000"/>
              </a:lnSpc>
              <a:defRPr/>
            </a:pPr>
            <a:r>
              <a:rPr lang="en-US" sz="2800" dirty="0" smtClean="0"/>
              <a:t>Non-maleficence (not doing harm) is very delicate issue. Giving poison is obvious. But giving the drug with inappropriate indication (wrong dose or timing) is also deleterious. </a:t>
            </a:r>
          </a:p>
          <a:p>
            <a:pPr eaLnBrk="1" hangingPunct="1">
              <a:lnSpc>
                <a:spcPct val="150000"/>
              </a:lnSpc>
              <a:defRPr/>
            </a:pPr>
            <a:r>
              <a:rPr lang="en-US" sz="2800" dirty="0" smtClean="0"/>
              <a:t>Missing the diagnosis and missing the treatment in time is equally harmful.</a:t>
            </a:r>
          </a:p>
          <a:p>
            <a:pPr eaLnBrk="1" hangingPunct="1">
              <a:lnSpc>
                <a:spcPct val="150000"/>
              </a:lnSpc>
              <a:defRPr/>
            </a:pPr>
            <a:endParaRPr lang="en-US" sz="2800" dirty="0" smtClean="0"/>
          </a:p>
        </p:txBody>
      </p:sp>
      <p:sp>
        <p:nvSpPr>
          <p:cNvPr id="7" name="Footer Placeholder 6"/>
          <p:cNvSpPr>
            <a:spLocks noGrp="1"/>
          </p:cNvSpPr>
          <p:nvPr>
            <p:ph type="ftr" sz="quarter" idx="11"/>
          </p:nvPr>
        </p:nvSpPr>
        <p:spPr/>
        <p:txBody>
          <a:bodyPr lIns="84966" tIns="42483" rIns="84966" bIns="42483"/>
          <a:lstStyle/>
          <a:p>
            <a:pPr>
              <a:defRPr/>
            </a:pPr>
            <a:r>
              <a:rPr lang="en-US"/>
              <a:t>ethic</a:t>
            </a:r>
          </a:p>
        </p:txBody>
      </p:sp>
      <p:sp>
        <p:nvSpPr>
          <p:cNvPr id="6" name="Slide Number Placeholder 5"/>
          <p:cNvSpPr>
            <a:spLocks noGrp="1"/>
          </p:cNvSpPr>
          <p:nvPr>
            <p:ph type="sldNum" sz="quarter" idx="12"/>
          </p:nvPr>
        </p:nvSpPr>
        <p:spPr/>
        <p:txBody>
          <a:bodyPr lIns="84966" tIns="42483" rIns="84966" bIns="42483"/>
          <a:lstStyle/>
          <a:p>
            <a:pPr>
              <a:defRPr/>
            </a:pPr>
            <a:fld id="{52B7A070-0CDC-42C2-810E-BA19509B6E4C}" type="slidenum">
              <a:rPr lang="en-US"/>
              <a:pPr>
                <a:defRPr/>
              </a:pPr>
              <a:t>21</a:t>
            </a:fld>
            <a:endParaRPr lang="en-US"/>
          </a:p>
        </p:txBody>
      </p:sp>
    </p:spTree>
    <p:extLst>
      <p:ext uri="{BB962C8B-B14F-4D97-AF65-F5344CB8AC3E}">
        <p14:creationId xmlns:p14="http://schemas.microsoft.com/office/powerpoint/2010/main" val="95768135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Full term mother want to have elective CS exactly at 5:30 am Monday morning and OG agreed to arranged operation at a private clinic.</a:t>
            </a:r>
          </a:p>
          <a:p>
            <a:r>
              <a:rPr lang="en-US" dirty="0" smtClean="0"/>
              <a:t>She said we have to respect the autonomy of the patients. CS has its own risk, but Vaginal Delivery also has risk. CS is definitely more costly.</a:t>
            </a:r>
          </a:p>
          <a:p>
            <a:r>
              <a:rPr lang="en-US" dirty="0" smtClean="0"/>
              <a:t>If beneficence and non-</a:t>
            </a:r>
            <a:r>
              <a:rPr lang="en-US" dirty="0" err="1" smtClean="0"/>
              <a:t>malficience</a:t>
            </a:r>
            <a:r>
              <a:rPr lang="en-US" dirty="0" smtClean="0"/>
              <a:t> are in balance and had to obey the autonomy, how about other </a:t>
            </a:r>
            <a:r>
              <a:rPr lang="en-US" dirty="0" err="1" smtClean="0"/>
              <a:t>preg</a:t>
            </a:r>
            <a:r>
              <a:rPr lang="en-US" dirty="0" smtClean="0"/>
              <a:t>. at government hospital?</a:t>
            </a:r>
          </a:p>
          <a:p>
            <a:r>
              <a:rPr lang="en-US" dirty="0" smtClean="0"/>
              <a:t>Will you operate at 2:30am, 4:30am for patient’s request?</a:t>
            </a:r>
            <a:endParaRPr lang="en-US" dirty="0"/>
          </a:p>
        </p:txBody>
      </p:sp>
      <p:sp>
        <p:nvSpPr>
          <p:cNvPr id="2" name="Title 1"/>
          <p:cNvSpPr>
            <a:spLocks noGrp="1"/>
          </p:cNvSpPr>
          <p:nvPr>
            <p:ph type="title"/>
          </p:nvPr>
        </p:nvSpPr>
        <p:spPr/>
        <p:txBody>
          <a:bodyPr>
            <a:normAutofit/>
          </a:bodyPr>
          <a:lstStyle/>
          <a:p>
            <a:r>
              <a:rPr lang="en-US" dirty="0" smtClean="0"/>
              <a:t>Non-</a:t>
            </a:r>
            <a:r>
              <a:rPr lang="en-US" dirty="0" err="1" smtClean="0"/>
              <a:t>maleficence</a:t>
            </a:r>
            <a:r>
              <a:rPr lang="en-US" dirty="0" smtClean="0"/>
              <a:t> </a:t>
            </a:r>
            <a:r>
              <a:rPr lang="en-US" dirty="0" err="1" smtClean="0"/>
              <a:t>vs</a:t>
            </a:r>
            <a:r>
              <a:rPr lang="en-US" dirty="0" smtClean="0"/>
              <a:t> Beneficence</a:t>
            </a:r>
            <a:endParaRPr lang="en-US" dirty="0"/>
          </a:p>
        </p:txBody>
      </p:sp>
      <p:sp>
        <p:nvSpPr>
          <p:cNvPr id="4" name="Date Placeholder 3"/>
          <p:cNvSpPr>
            <a:spLocks noGrp="1"/>
          </p:cNvSpPr>
          <p:nvPr>
            <p:ph type="dt" sz="half" idx="10"/>
          </p:nvPr>
        </p:nvSpPr>
        <p:spPr/>
        <p:txBody>
          <a:bodyPr/>
          <a:lstStyle/>
          <a:p>
            <a:r>
              <a:rPr lang="en-US" smtClean="0"/>
              <a:t>19/10/2012</a:t>
            </a:r>
            <a:endParaRPr lang="en-US"/>
          </a:p>
        </p:txBody>
      </p:sp>
      <p:sp>
        <p:nvSpPr>
          <p:cNvPr id="5" name="Slide Number Placeholder 4"/>
          <p:cNvSpPr>
            <a:spLocks noGrp="1"/>
          </p:cNvSpPr>
          <p:nvPr>
            <p:ph type="sldNum" sz="quarter" idx="12"/>
          </p:nvPr>
        </p:nvSpPr>
        <p:spPr/>
        <p:txBody>
          <a:bodyPr/>
          <a:lstStyle/>
          <a:p>
            <a:fld id="{A48B6E3A-1470-480A-A70D-8E4D7113F9BC}"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Ethics 2012</a:t>
            </a:r>
            <a:endParaRPr lang="en-US"/>
          </a:p>
        </p:txBody>
      </p:sp>
    </p:spTree>
    <p:extLst>
      <p:ext uri="{BB962C8B-B14F-4D97-AF65-F5344CB8AC3E}">
        <p14:creationId xmlns:p14="http://schemas.microsoft.com/office/powerpoint/2010/main" val="3294058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solidFill>
                  <a:schemeClr val="accent6">
                    <a:lumMod val="75000"/>
                  </a:schemeClr>
                </a:solidFill>
              </a:rPr>
              <a:t>4. Justice</a:t>
            </a:r>
          </a:p>
        </p:txBody>
      </p:sp>
      <p:sp>
        <p:nvSpPr>
          <p:cNvPr id="21507" name="Rectangle 3"/>
          <p:cNvSpPr>
            <a:spLocks noGrp="1" noChangeArrowheads="1"/>
          </p:cNvSpPr>
          <p:nvPr>
            <p:ph idx="1"/>
          </p:nvPr>
        </p:nvSpPr>
        <p:spPr/>
        <p:txBody>
          <a:bodyPr>
            <a:normAutofit/>
          </a:bodyPr>
          <a:lstStyle/>
          <a:p>
            <a:pPr>
              <a:buFontTx/>
              <a:buNone/>
            </a:pPr>
            <a:r>
              <a:rPr lang="en-US" sz="3200" dirty="0" smtClean="0"/>
              <a:t>Distribute benefits, risks, and costs fairly</a:t>
            </a:r>
          </a:p>
          <a:p>
            <a:pPr lvl="1"/>
            <a:r>
              <a:rPr lang="en-US" sz="3200" dirty="0" smtClean="0"/>
              <a:t>to each an equal share</a:t>
            </a:r>
          </a:p>
          <a:p>
            <a:pPr lvl="1"/>
            <a:r>
              <a:rPr lang="en-US" sz="3200" dirty="0" smtClean="0"/>
              <a:t>to each according to effort</a:t>
            </a:r>
          </a:p>
          <a:p>
            <a:pPr lvl="1"/>
            <a:r>
              <a:rPr lang="en-US" sz="3200" dirty="0" smtClean="0"/>
              <a:t>to each according to need</a:t>
            </a:r>
          </a:p>
          <a:p>
            <a:pPr lvl="1"/>
            <a:r>
              <a:rPr lang="en-US" sz="3200" dirty="0" smtClean="0"/>
              <a:t>to each according to contribution</a:t>
            </a:r>
          </a:p>
          <a:p>
            <a:pPr lvl="1"/>
            <a:r>
              <a:rPr lang="en-US" sz="3200" dirty="0" smtClean="0"/>
              <a:t>to each according to merit</a:t>
            </a:r>
          </a:p>
        </p:txBody>
      </p:sp>
      <p:sp>
        <p:nvSpPr>
          <p:cNvPr id="2" name="Date Placeholder 1"/>
          <p:cNvSpPr>
            <a:spLocks noGrp="1"/>
          </p:cNvSpPr>
          <p:nvPr>
            <p:ph type="dt" sz="half" idx="10"/>
          </p:nvPr>
        </p:nvSpPr>
        <p:spPr/>
        <p:txBody>
          <a:bodyPr/>
          <a:lstStyle/>
          <a:p>
            <a:r>
              <a:rPr lang="en-US" smtClean="0"/>
              <a:t>2/9/2020</a:t>
            </a:r>
            <a:endParaRPr lang="en-US"/>
          </a:p>
        </p:txBody>
      </p:sp>
      <p:sp>
        <p:nvSpPr>
          <p:cNvPr id="3" name="Footer Placeholder 2"/>
          <p:cNvSpPr>
            <a:spLocks noGrp="1"/>
          </p:cNvSpPr>
          <p:nvPr>
            <p:ph type="ftr" sz="quarter" idx="11"/>
          </p:nvPr>
        </p:nvSpPr>
        <p:spPr/>
        <p:txBody>
          <a:bodyPr/>
          <a:lstStyle/>
          <a:p>
            <a:r>
              <a:rPr lang="en-US" smtClean="0"/>
              <a:t>Case study in ethics 2020</a:t>
            </a:r>
            <a:endParaRPr lang="en-US"/>
          </a:p>
        </p:txBody>
      </p:sp>
      <p:sp>
        <p:nvSpPr>
          <p:cNvPr id="4" name="Slide Number Placeholder 3"/>
          <p:cNvSpPr>
            <a:spLocks noGrp="1"/>
          </p:cNvSpPr>
          <p:nvPr>
            <p:ph type="sldNum" sz="quarter" idx="12"/>
          </p:nvPr>
        </p:nvSpPr>
        <p:spPr/>
        <p:txBody>
          <a:bodyPr/>
          <a:lstStyle/>
          <a:p>
            <a:fld id="{B266EFB1-D374-485F-AF4C-FEBF3E4FF9CF}" type="slidenum">
              <a:rPr lang="en-US" smtClean="0"/>
              <a:t>23</a:t>
            </a:fld>
            <a:endParaRPr lang="en-US"/>
          </a:p>
        </p:txBody>
      </p:sp>
    </p:spTree>
    <p:extLst>
      <p:ext uri="{BB962C8B-B14F-4D97-AF65-F5344CB8AC3E}">
        <p14:creationId xmlns:p14="http://schemas.microsoft.com/office/powerpoint/2010/main" val="2003834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66FF66"/>
                </a:solidFill>
              </a:rPr>
              <a:t>4.  Justice</a:t>
            </a:r>
            <a:endParaRPr lang="en-US" sz="5400" dirty="0">
              <a:solidFill>
                <a:srgbClr val="66FF66"/>
              </a:solidFill>
            </a:endParaRPr>
          </a:p>
        </p:txBody>
      </p:sp>
      <p:sp>
        <p:nvSpPr>
          <p:cNvPr id="3" name="Content Placeholder 2"/>
          <p:cNvSpPr>
            <a:spLocks noGrp="1"/>
          </p:cNvSpPr>
          <p:nvPr>
            <p:ph idx="1"/>
          </p:nvPr>
        </p:nvSpPr>
        <p:spPr/>
        <p:txBody>
          <a:bodyPr>
            <a:normAutofit/>
          </a:bodyPr>
          <a:lstStyle/>
          <a:p>
            <a:r>
              <a:rPr lang="en-US" sz="3600" dirty="0" smtClean="0"/>
              <a:t>Fairness</a:t>
            </a:r>
          </a:p>
          <a:p>
            <a:endParaRPr lang="en-US" sz="3600" dirty="0" smtClean="0"/>
          </a:p>
          <a:p>
            <a:r>
              <a:rPr lang="en-US" sz="3600" dirty="0" smtClean="0"/>
              <a:t>It relates primarily to the distribution of medical care and the allocation of resources.</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24</a:t>
            </a:fld>
            <a:endParaRPr lang="en-US"/>
          </a:p>
        </p:txBody>
      </p:sp>
    </p:spTree>
    <p:extLst>
      <p:ext uri="{BB962C8B-B14F-4D97-AF65-F5344CB8AC3E}">
        <p14:creationId xmlns:p14="http://schemas.microsoft.com/office/powerpoint/2010/main" val="34974356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66FF66"/>
                </a:solidFill>
              </a:rPr>
              <a:t>4.  Justice</a:t>
            </a:r>
            <a:endParaRPr lang="en-US" sz="5400" dirty="0">
              <a:solidFill>
                <a:srgbClr val="66FF66"/>
              </a:solidFill>
            </a:endParaRPr>
          </a:p>
        </p:txBody>
      </p:sp>
      <p:sp>
        <p:nvSpPr>
          <p:cNvPr id="3" name="Content Placeholder 2"/>
          <p:cNvSpPr>
            <a:spLocks noGrp="1"/>
          </p:cNvSpPr>
          <p:nvPr>
            <p:ph idx="1"/>
          </p:nvPr>
        </p:nvSpPr>
        <p:spPr>
          <a:xfrm>
            <a:off x="457200" y="1524000"/>
            <a:ext cx="7696200" cy="5333999"/>
          </a:xfrm>
        </p:spPr>
        <p:txBody>
          <a:bodyPr>
            <a:normAutofit/>
          </a:bodyPr>
          <a:lstStyle/>
          <a:p>
            <a:r>
              <a:rPr lang="en-US" sz="2800" b="1" dirty="0" smtClean="0">
                <a:solidFill>
                  <a:srgbClr val="FF66CC"/>
                </a:solidFill>
              </a:rPr>
              <a:t>Respect for the </a:t>
            </a:r>
            <a:r>
              <a:rPr lang="en-US" sz="2800" b="1" i="1" dirty="0" smtClean="0">
                <a:solidFill>
                  <a:srgbClr val="FF66CC"/>
                </a:solidFill>
              </a:rPr>
              <a:t>needs</a:t>
            </a:r>
            <a:r>
              <a:rPr lang="en-US" sz="2800" b="1" dirty="0" smtClean="0">
                <a:solidFill>
                  <a:srgbClr val="FF66CC"/>
                </a:solidFill>
              </a:rPr>
              <a:t> </a:t>
            </a:r>
            <a:r>
              <a:rPr lang="en-US" sz="2800" dirty="0" smtClean="0"/>
              <a:t>- Health care is delivered first to those who need it most. (</a:t>
            </a:r>
            <a:r>
              <a:rPr lang="en-US" sz="2800" u="sng" dirty="0" smtClean="0"/>
              <a:t>Equity</a:t>
            </a:r>
            <a:r>
              <a:rPr lang="en-US" sz="2800" dirty="0" smtClean="0"/>
              <a:t>)</a:t>
            </a:r>
          </a:p>
          <a:p>
            <a:endParaRPr lang="en-US" sz="2800" dirty="0" smtClean="0"/>
          </a:p>
          <a:p>
            <a:r>
              <a:rPr lang="en-US" sz="2800" b="1" dirty="0" smtClean="0">
                <a:solidFill>
                  <a:srgbClr val="0000FF"/>
                </a:solidFill>
              </a:rPr>
              <a:t>Respect for the </a:t>
            </a:r>
            <a:r>
              <a:rPr lang="en-US" sz="2800" b="1" i="1" dirty="0" smtClean="0">
                <a:solidFill>
                  <a:srgbClr val="0000FF"/>
                </a:solidFill>
              </a:rPr>
              <a:t>rights</a:t>
            </a:r>
            <a:r>
              <a:rPr lang="en-US" sz="2800" b="1" dirty="0" smtClean="0">
                <a:solidFill>
                  <a:srgbClr val="0000FF"/>
                </a:solidFill>
              </a:rPr>
              <a:t> </a:t>
            </a:r>
            <a:r>
              <a:rPr lang="en-US" sz="2800" dirty="0" smtClean="0"/>
              <a:t>- Every patient is entitled to a fair share of the resources available. (</a:t>
            </a:r>
            <a:r>
              <a:rPr lang="en-US" sz="2800" u="sng" dirty="0" smtClean="0"/>
              <a:t>Equality</a:t>
            </a:r>
            <a:r>
              <a:rPr lang="en-US" sz="2800" dirty="0" smtClean="0"/>
              <a:t>)</a:t>
            </a:r>
          </a:p>
          <a:p>
            <a:endParaRPr lang="en-US" sz="2800" dirty="0" smtClean="0"/>
          </a:p>
          <a:p>
            <a:r>
              <a:rPr lang="en-US" sz="2800" b="1" dirty="0" smtClean="0">
                <a:solidFill>
                  <a:schemeClr val="accent6">
                    <a:lumMod val="75000"/>
                  </a:schemeClr>
                </a:solidFill>
              </a:rPr>
              <a:t>Respect for </a:t>
            </a:r>
            <a:r>
              <a:rPr lang="en-US" sz="2800" b="1" i="1" dirty="0" smtClean="0">
                <a:solidFill>
                  <a:schemeClr val="accent6">
                    <a:lumMod val="75000"/>
                  </a:schemeClr>
                </a:solidFill>
              </a:rPr>
              <a:t>merit</a:t>
            </a:r>
            <a:r>
              <a:rPr lang="en-US" sz="2800" b="1" dirty="0" smtClean="0">
                <a:solidFill>
                  <a:schemeClr val="accent6">
                    <a:lumMod val="75000"/>
                  </a:schemeClr>
                </a:solidFill>
              </a:rPr>
              <a:t> </a:t>
            </a:r>
            <a:r>
              <a:rPr lang="en-US" sz="2800" dirty="0" smtClean="0"/>
              <a:t>- Health care is delivered on the basis of value </a:t>
            </a:r>
            <a:r>
              <a:rPr lang="en-US" sz="2800" dirty="0" err="1" smtClean="0"/>
              <a:t>judgements</a:t>
            </a:r>
            <a:r>
              <a:rPr lang="en-US" sz="2800" dirty="0" smtClean="0"/>
              <a:t>.</a:t>
            </a:r>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25</a:t>
            </a:fld>
            <a:endParaRPr lang="en-US"/>
          </a:p>
        </p:txBody>
      </p:sp>
    </p:spTree>
    <p:extLst>
      <p:ext uri="{BB962C8B-B14F-4D97-AF65-F5344CB8AC3E}">
        <p14:creationId xmlns:p14="http://schemas.microsoft.com/office/powerpoint/2010/main" val="10220510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Teaching and Assessing Ethics</a:t>
            </a:r>
            <a:endParaRPr lang="en-US" dirty="0"/>
          </a:p>
        </p:txBody>
      </p:sp>
      <p:sp>
        <p:nvSpPr>
          <p:cNvPr id="2" name="Content Placeholder 1"/>
          <p:cNvSpPr>
            <a:spLocks noGrp="1"/>
          </p:cNvSpPr>
          <p:nvPr>
            <p:ph idx="1"/>
          </p:nvPr>
        </p:nvSpPr>
        <p:spPr/>
        <p:txBody>
          <a:bodyPr>
            <a:normAutofit/>
          </a:bodyPr>
          <a:lstStyle/>
          <a:p>
            <a:pPr>
              <a:lnSpc>
                <a:spcPct val="150000"/>
              </a:lnSpc>
            </a:pPr>
            <a:r>
              <a:rPr lang="en-US" sz="2800" dirty="0" smtClean="0"/>
              <a:t>The aim is to start thinking of our actions</a:t>
            </a:r>
          </a:p>
          <a:p>
            <a:pPr>
              <a:lnSpc>
                <a:spcPct val="150000"/>
              </a:lnSpc>
            </a:pPr>
            <a:r>
              <a:rPr lang="en-US" sz="2800" dirty="0" smtClean="0">
                <a:solidFill>
                  <a:srgbClr val="C00000"/>
                </a:solidFill>
                <a:effectLst>
                  <a:outerShdw blurRad="38100" dist="38100" dir="2700000" algn="tl">
                    <a:srgbClr val="000000">
                      <a:alpha val="43137"/>
                    </a:srgbClr>
                  </a:outerShdw>
                </a:effectLst>
              </a:rPr>
              <a:t>There is no clear right or wrong answer</a:t>
            </a:r>
          </a:p>
          <a:p>
            <a:pPr>
              <a:lnSpc>
                <a:spcPct val="150000"/>
              </a:lnSpc>
            </a:pPr>
            <a:r>
              <a:rPr lang="en-US" sz="2800" dirty="0" smtClean="0"/>
              <a:t>But thinking before doing and thinking after error must become a culture</a:t>
            </a:r>
          </a:p>
          <a:p>
            <a:pPr>
              <a:lnSpc>
                <a:spcPct val="150000"/>
              </a:lnSpc>
            </a:pPr>
            <a:r>
              <a:rPr lang="en-US" sz="2800" dirty="0" smtClean="0"/>
              <a:t>Teach and Assess the thinking process of doctors, not the repeating theory like parrots</a:t>
            </a:r>
          </a:p>
          <a:p>
            <a:pPr>
              <a:lnSpc>
                <a:spcPct val="150000"/>
              </a:lnSpc>
            </a:pPr>
            <a:endParaRPr lang="en-US" sz="2800" dirty="0"/>
          </a:p>
        </p:txBody>
      </p:sp>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26</a:t>
            </a:fld>
            <a:endParaRPr lang="en-US"/>
          </a:p>
        </p:txBody>
      </p:sp>
    </p:spTree>
    <p:extLst>
      <p:ext uri="{BB962C8B-B14F-4D97-AF65-F5344CB8AC3E}">
        <p14:creationId xmlns:p14="http://schemas.microsoft.com/office/powerpoint/2010/main" val="736416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2286000" y="381000"/>
            <a:ext cx="4343399" cy="63246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2/9/2020</a:t>
            </a:r>
            <a:endParaRPr lang="en-US"/>
          </a:p>
        </p:txBody>
      </p:sp>
      <p:sp>
        <p:nvSpPr>
          <p:cNvPr id="7" name="Footer Placeholder 6"/>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A48B6E3A-1470-480A-A70D-8E4D7113F9BC}" type="slidenum">
              <a:rPr lang="en-US" smtClean="0"/>
              <a:pPr/>
              <a:t>27</a:t>
            </a:fld>
            <a:endParaRPr lang="en-US"/>
          </a:p>
        </p:txBody>
      </p:sp>
    </p:spTree>
    <p:extLst>
      <p:ext uri="{BB962C8B-B14F-4D97-AF65-F5344CB8AC3E}">
        <p14:creationId xmlns:p14="http://schemas.microsoft.com/office/powerpoint/2010/main" val="410396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Medicine, Ethics, Culture Context</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sz="2800" dirty="0" smtClean="0"/>
              <a:t>First make sure the choice is medically correct one or possible alternative (</a:t>
            </a:r>
            <a:r>
              <a:rPr lang="en-US" sz="2800" dirty="0" smtClean="0">
                <a:solidFill>
                  <a:srgbClr val="C00000"/>
                </a:solidFill>
              </a:rPr>
              <a:t>Technical competency)</a:t>
            </a:r>
          </a:p>
          <a:p>
            <a:pPr>
              <a:lnSpc>
                <a:spcPct val="150000"/>
              </a:lnSpc>
            </a:pPr>
            <a:r>
              <a:rPr lang="en-US" sz="2800" dirty="0" smtClean="0"/>
              <a:t>Consider the ethical issue in decision making process </a:t>
            </a:r>
            <a:r>
              <a:rPr lang="en-US" sz="2800" dirty="0" smtClean="0">
                <a:solidFill>
                  <a:srgbClr val="C00000"/>
                </a:solidFill>
              </a:rPr>
              <a:t>(Ethical competency)</a:t>
            </a:r>
          </a:p>
          <a:p>
            <a:pPr>
              <a:lnSpc>
                <a:spcPct val="150000"/>
              </a:lnSpc>
            </a:pPr>
            <a:r>
              <a:rPr lang="en-US" sz="2800" dirty="0" smtClean="0"/>
              <a:t>Consider the cultural constraints and context in following ideal ethical principles </a:t>
            </a:r>
            <a:r>
              <a:rPr lang="en-US" sz="2800" dirty="0" smtClean="0">
                <a:solidFill>
                  <a:srgbClr val="C00000"/>
                </a:solidFill>
              </a:rPr>
              <a:t>(Cultural competency)</a:t>
            </a:r>
            <a:endParaRPr lang="en-US" sz="2800" dirty="0">
              <a:solidFill>
                <a:srgbClr val="C00000"/>
              </a:solidFill>
            </a:endParaRPr>
          </a:p>
        </p:txBody>
      </p:sp>
      <p:sp>
        <p:nvSpPr>
          <p:cNvPr id="4" name="Date Placeholder 3"/>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A48B6E3A-1470-480A-A70D-8E4D7113F9BC}" type="slidenum">
              <a:rPr lang="en-US" smtClean="0"/>
              <a:pPr/>
              <a:t>28</a:t>
            </a:fld>
            <a:endParaRPr lang="en-US"/>
          </a:p>
        </p:txBody>
      </p:sp>
    </p:spTree>
    <p:extLst>
      <p:ext uri="{BB962C8B-B14F-4D97-AF65-F5344CB8AC3E}">
        <p14:creationId xmlns:p14="http://schemas.microsoft.com/office/powerpoint/2010/main" val="1381227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765175"/>
            <a:ext cx="8229600" cy="1139825"/>
          </a:xfrm>
        </p:spPr>
        <p:txBody>
          <a:bodyPr>
            <a:normAutofit fontScale="90000"/>
          </a:bodyPr>
          <a:lstStyle/>
          <a:p>
            <a:pPr eaLnBrk="1" hangingPunct="1">
              <a:defRPr/>
            </a:pPr>
            <a:r>
              <a:rPr lang="en-US" sz="3600" b="1" dirty="0" smtClean="0">
                <a:solidFill>
                  <a:schemeClr val="hlink"/>
                </a:solidFill>
                <a:cs typeface="+mj-cs"/>
              </a:rPr>
              <a:t>Utilitarian Approach:</a:t>
            </a:r>
            <a:r>
              <a:rPr lang="en-US" sz="3600" b="1" dirty="0" smtClean="0">
                <a:cs typeface="+mj-cs"/>
              </a:rPr>
              <a:t> </a:t>
            </a:r>
            <a:br>
              <a:rPr lang="en-US" sz="3600" b="1" dirty="0" smtClean="0">
                <a:cs typeface="+mj-cs"/>
              </a:rPr>
            </a:br>
            <a:r>
              <a:rPr lang="en-US" sz="3600" b="1" dirty="0" smtClean="0">
                <a:cs typeface="+mj-cs"/>
              </a:rPr>
              <a:t>The ethical action is the one that will produce the greatest balance of benefits over harms.</a:t>
            </a:r>
            <a:r>
              <a:rPr lang="en-US" sz="4000" dirty="0" smtClean="0">
                <a:cs typeface="+mj-cs"/>
              </a:rPr>
              <a:t> </a:t>
            </a:r>
          </a:p>
        </p:txBody>
      </p:sp>
      <p:sp>
        <p:nvSpPr>
          <p:cNvPr id="44035" name="Rectangle 3"/>
          <p:cNvSpPr>
            <a:spLocks noGrp="1" noChangeArrowheads="1"/>
          </p:cNvSpPr>
          <p:nvPr>
            <p:ph idx="1"/>
          </p:nvPr>
        </p:nvSpPr>
        <p:spPr>
          <a:xfrm>
            <a:off x="609600" y="2819400"/>
            <a:ext cx="8229600" cy="2971800"/>
          </a:xfrm>
        </p:spPr>
        <p:txBody>
          <a:bodyPr>
            <a:normAutofit/>
          </a:bodyPr>
          <a:lstStyle/>
          <a:p>
            <a:pPr marL="609600" indent="-609600" eaLnBrk="1" hangingPunct="1">
              <a:defRPr/>
            </a:pPr>
            <a:r>
              <a:rPr lang="en-US" sz="2800" dirty="0" smtClean="0">
                <a:cs typeface="+mn-cs"/>
              </a:rPr>
              <a:t>Which option will produce the most good and do the least harm? </a:t>
            </a:r>
          </a:p>
        </p:txBody>
      </p:sp>
      <p:sp>
        <p:nvSpPr>
          <p:cNvPr id="4" name="Date Placeholder 3"/>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29</a:t>
            </a:fld>
            <a:endParaRPr lang="en-US"/>
          </a:p>
        </p:txBody>
      </p:sp>
    </p:spTree>
    <p:extLst>
      <p:ext uri="{BB962C8B-B14F-4D97-AF65-F5344CB8AC3E}">
        <p14:creationId xmlns:p14="http://schemas.microsoft.com/office/powerpoint/2010/main" val="1059518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Autofit/>
          </a:bodyPr>
          <a:lstStyle/>
          <a:p>
            <a:pPr>
              <a:lnSpc>
                <a:spcPct val="150000"/>
              </a:lnSpc>
            </a:pPr>
            <a:r>
              <a:rPr lang="en-US" sz="3200" dirty="0" smtClean="0"/>
              <a:t>The World Health Organization advocates for </a:t>
            </a:r>
            <a:r>
              <a:rPr lang="en-US" sz="3200" dirty="0" smtClean="0">
                <a:solidFill>
                  <a:srgbClr val="C00000"/>
                </a:solidFill>
                <a:effectLst>
                  <a:outerShdw blurRad="38100" dist="38100" dir="2700000" algn="tl">
                    <a:srgbClr val="000000">
                      <a:alpha val="43137"/>
                    </a:srgbClr>
                  </a:outerShdw>
                </a:effectLst>
              </a:rPr>
              <a:t>inter-professional education (IPE) </a:t>
            </a:r>
            <a:r>
              <a:rPr lang="en-US" sz="3200" dirty="0" smtClean="0"/>
              <a:t>that occurs “when </a:t>
            </a:r>
            <a:r>
              <a:rPr lang="en-US" sz="3200" dirty="0" smtClean="0">
                <a:solidFill>
                  <a:srgbClr val="C00000"/>
                </a:solidFill>
                <a:effectLst>
                  <a:outerShdw blurRad="38100" dist="38100" dir="2700000" algn="tl">
                    <a:srgbClr val="000000">
                      <a:alpha val="43137"/>
                    </a:srgbClr>
                  </a:outerShdw>
                </a:effectLst>
              </a:rPr>
              <a:t>students from two or more professions</a:t>
            </a:r>
            <a:r>
              <a:rPr lang="en-US" sz="3200" dirty="0" smtClean="0"/>
              <a:t> learn about, from and with each other to enable </a:t>
            </a:r>
            <a:r>
              <a:rPr lang="en-US" sz="3200" dirty="0" smtClean="0">
                <a:solidFill>
                  <a:srgbClr val="C00000"/>
                </a:solidFill>
                <a:effectLst>
                  <a:outerShdw blurRad="38100" dist="38100" dir="2700000" algn="tl">
                    <a:srgbClr val="000000">
                      <a:alpha val="43137"/>
                    </a:srgbClr>
                  </a:outerShdw>
                </a:effectLst>
              </a:rPr>
              <a:t>effective collaborative practice </a:t>
            </a:r>
            <a:r>
              <a:rPr lang="en-US" sz="3200" dirty="0" smtClean="0"/>
              <a:t>and </a:t>
            </a:r>
            <a:r>
              <a:rPr lang="en-US" sz="3200" dirty="0" smtClean="0">
                <a:solidFill>
                  <a:srgbClr val="C00000"/>
                </a:solidFill>
                <a:effectLst>
                  <a:outerShdw blurRad="38100" dist="38100" dir="2700000" algn="tl">
                    <a:srgbClr val="000000">
                      <a:alpha val="43137"/>
                    </a:srgbClr>
                  </a:outerShdw>
                </a:effectLst>
              </a:rPr>
              <a:t>improve health outcome</a:t>
            </a:r>
            <a:r>
              <a:rPr lang="en-US" sz="3200" dirty="0" smtClean="0"/>
              <a:t>” (WHO,2010).</a:t>
            </a:r>
            <a:endParaRPr lang="en-US" sz="32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a:t>
            </a:fld>
            <a:endParaRPr lang="en-US"/>
          </a:p>
        </p:txBody>
      </p:sp>
    </p:spTree>
    <p:extLst>
      <p:ext uri="{BB962C8B-B14F-4D97-AF65-F5344CB8AC3E}">
        <p14:creationId xmlns:p14="http://schemas.microsoft.com/office/powerpoint/2010/main" val="1781442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765175"/>
            <a:ext cx="8229600" cy="1139825"/>
          </a:xfrm>
        </p:spPr>
        <p:txBody>
          <a:bodyPr>
            <a:normAutofit fontScale="90000"/>
          </a:bodyPr>
          <a:lstStyle/>
          <a:p>
            <a:pPr eaLnBrk="1" hangingPunct="1">
              <a:defRPr/>
            </a:pPr>
            <a:r>
              <a:rPr lang="en-US" sz="3600" b="1" dirty="0" smtClean="0">
                <a:solidFill>
                  <a:schemeClr val="hlink"/>
                </a:solidFill>
                <a:cs typeface="+mj-cs"/>
              </a:rPr>
              <a:t>Rights Approach:</a:t>
            </a:r>
            <a:r>
              <a:rPr lang="en-US" sz="3600" b="1" dirty="0" smtClean="0">
                <a:cs typeface="+mj-cs"/>
              </a:rPr>
              <a:t> </a:t>
            </a:r>
            <a:br>
              <a:rPr lang="en-US" sz="3600" b="1" dirty="0" smtClean="0">
                <a:cs typeface="+mj-cs"/>
              </a:rPr>
            </a:br>
            <a:r>
              <a:rPr lang="en-US" sz="4000" b="1" dirty="0" smtClean="0">
                <a:cs typeface="+mj-cs"/>
              </a:rPr>
              <a:t>The ethical action is the one </a:t>
            </a:r>
            <a:br>
              <a:rPr lang="en-US" sz="4000" b="1" dirty="0" smtClean="0">
                <a:cs typeface="+mj-cs"/>
              </a:rPr>
            </a:br>
            <a:r>
              <a:rPr lang="en-US" sz="4000" b="1" dirty="0" smtClean="0">
                <a:cs typeface="+mj-cs"/>
              </a:rPr>
              <a:t>that most dutifully respects </a:t>
            </a:r>
            <a:br>
              <a:rPr lang="en-US" sz="4000" b="1" dirty="0" smtClean="0">
                <a:cs typeface="+mj-cs"/>
              </a:rPr>
            </a:br>
            <a:r>
              <a:rPr lang="en-US" sz="4000" b="1" dirty="0" smtClean="0">
                <a:cs typeface="+mj-cs"/>
              </a:rPr>
              <a:t>the rights of all affected.</a:t>
            </a:r>
          </a:p>
        </p:txBody>
      </p:sp>
      <p:sp>
        <p:nvSpPr>
          <p:cNvPr id="61443" name="Rectangle 3"/>
          <p:cNvSpPr>
            <a:spLocks noGrp="1" noChangeArrowheads="1"/>
          </p:cNvSpPr>
          <p:nvPr>
            <p:ph idx="1"/>
          </p:nvPr>
        </p:nvSpPr>
        <p:spPr>
          <a:xfrm>
            <a:off x="609600" y="3048000"/>
            <a:ext cx="7924800" cy="2362200"/>
          </a:xfrm>
        </p:spPr>
        <p:txBody>
          <a:bodyPr>
            <a:normAutofit/>
          </a:bodyPr>
          <a:lstStyle/>
          <a:p>
            <a:pPr marL="609600" indent="-609600" eaLnBrk="1" hangingPunct="1">
              <a:defRPr/>
            </a:pPr>
            <a:r>
              <a:rPr lang="en-US" sz="2800" dirty="0" smtClean="0">
                <a:cs typeface="+mn-cs"/>
              </a:rPr>
              <a:t>Even if not everyone gets all they want, will everyone's rights and dignity still be respected?</a:t>
            </a:r>
          </a:p>
        </p:txBody>
      </p:sp>
      <p:sp>
        <p:nvSpPr>
          <p:cNvPr id="4" name="Date Placeholder 3"/>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30</a:t>
            </a:fld>
            <a:endParaRPr lang="en-US"/>
          </a:p>
        </p:txBody>
      </p:sp>
    </p:spTree>
    <p:extLst>
      <p:ext uri="{BB962C8B-B14F-4D97-AF65-F5344CB8AC3E}">
        <p14:creationId xmlns:p14="http://schemas.microsoft.com/office/powerpoint/2010/main" val="2198361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993775"/>
            <a:ext cx="8229600" cy="1139825"/>
          </a:xfrm>
        </p:spPr>
        <p:txBody>
          <a:bodyPr>
            <a:normAutofit fontScale="90000"/>
          </a:bodyPr>
          <a:lstStyle/>
          <a:p>
            <a:pPr eaLnBrk="1" hangingPunct="1">
              <a:defRPr/>
            </a:pPr>
            <a:r>
              <a:rPr lang="en-US" sz="3600" b="1" smtClean="0">
                <a:solidFill>
                  <a:schemeClr val="hlink"/>
                </a:solidFill>
                <a:cs typeface="+mj-cs"/>
              </a:rPr>
              <a:t>Fairness or Justice Approach:</a:t>
            </a:r>
            <a:r>
              <a:rPr lang="en-US" sz="3600" b="1" smtClean="0">
                <a:cs typeface="+mj-cs"/>
              </a:rPr>
              <a:t> </a:t>
            </a:r>
            <a:br>
              <a:rPr lang="en-US" sz="3600" b="1" smtClean="0">
                <a:cs typeface="+mj-cs"/>
              </a:rPr>
            </a:br>
            <a:r>
              <a:rPr lang="en-US" sz="3600" b="1" smtClean="0">
                <a:cs typeface="+mj-cs"/>
              </a:rPr>
              <a:t>The ethical action is the one that treats people equally, or if unequally, that treats people proportionately and fairly.</a:t>
            </a:r>
            <a:r>
              <a:rPr lang="en-US" sz="4000" smtClean="0">
                <a:cs typeface="+mj-cs"/>
              </a:rPr>
              <a:t> </a:t>
            </a:r>
          </a:p>
        </p:txBody>
      </p:sp>
      <p:sp>
        <p:nvSpPr>
          <p:cNvPr id="45059" name="Rectangle 3"/>
          <p:cNvSpPr>
            <a:spLocks noGrp="1" noChangeArrowheads="1"/>
          </p:cNvSpPr>
          <p:nvPr>
            <p:ph idx="1"/>
          </p:nvPr>
        </p:nvSpPr>
        <p:spPr>
          <a:xfrm>
            <a:off x="533400" y="3276600"/>
            <a:ext cx="8229600" cy="2667000"/>
          </a:xfrm>
        </p:spPr>
        <p:txBody>
          <a:bodyPr>
            <a:normAutofit/>
          </a:bodyPr>
          <a:lstStyle/>
          <a:p>
            <a:pPr eaLnBrk="1" hangingPunct="1">
              <a:defRPr/>
            </a:pPr>
            <a:r>
              <a:rPr lang="en-US" sz="2800" dirty="0" smtClean="0">
                <a:cs typeface="+mn-cs"/>
              </a:rPr>
              <a:t>Which option is fair to all stakeholders?</a:t>
            </a:r>
          </a:p>
        </p:txBody>
      </p:sp>
      <p:sp>
        <p:nvSpPr>
          <p:cNvPr id="4" name="Date Placeholder 3"/>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31</a:t>
            </a:fld>
            <a:endParaRPr lang="en-US"/>
          </a:p>
        </p:txBody>
      </p:sp>
    </p:spTree>
    <p:extLst>
      <p:ext uri="{BB962C8B-B14F-4D97-AF65-F5344CB8AC3E}">
        <p14:creationId xmlns:p14="http://schemas.microsoft.com/office/powerpoint/2010/main" val="4136606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7 steps to solving ethics case study</a:t>
            </a:r>
            <a:endParaRPr lang="en-US" dirty="0"/>
          </a:p>
        </p:txBody>
      </p:sp>
      <p:sp>
        <p:nvSpPr>
          <p:cNvPr id="3" name="Content Placeholder 2"/>
          <p:cNvSpPr>
            <a:spLocks noGrp="1"/>
          </p:cNvSpPr>
          <p:nvPr>
            <p:ph idx="1"/>
          </p:nvPr>
        </p:nvSpPr>
        <p:spPr/>
        <p:txBody>
          <a:bodyPr/>
          <a:lstStyle/>
          <a:p>
            <a:r>
              <a:rPr lang="en-US" dirty="0" smtClean="0"/>
              <a:t>Solving a case study is not very different from solving a real life problem</a:t>
            </a:r>
          </a:p>
          <a:p>
            <a:r>
              <a:rPr lang="en-US" dirty="0" smtClean="0"/>
              <a:t>As each situation or problem in life is unique in its own regard and require a unique treatment, similarly, there are </a:t>
            </a:r>
            <a:r>
              <a:rPr lang="en-US" dirty="0" smtClean="0">
                <a:solidFill>
                  <a:srgbClr val="C00000"/>
                </a:solidFill>
                <a:effectLst>
                  <a:outerShdw blurRad="38100" dist="38100" dir="2700000" algn="tl">
                    <a:srgbClr val="000000">
                      <a:alpha val="43137"/>
                    </a:srgbClr>
                  </a:outerShdw>
                </a:effectLst>
              </a:rPr>
              <a:t>no one definite of particular approach to solve a case</a:t>
            </a:r>
          </a:p>
          <a:p>
            <a:r>
              <a:rPr lang="en-US" dirty="0" smtClean="0"/>
              <a:t>There can be </a:t>
            </a:r>
            <a:r>
              <a:rPr lang="en-US" dirty="0" smtClean="0">
                <a:solidFill>
                  <a:srgbClr val="C00000"/>
                </a:solidFill>
                <a:effectLst>
                  <a:outerShdw blurRad="38100" dist="38100" dir="2700000" algn="tl">
                    <a:srgbClr val="000000">
                      <a:alpha val="43137"/>
                    </a:srgbClr>
                  </a:outerShdw>
                </a:effectLst>
              </a:rPr>
              <a:t>many interpretation of a case </a:t>
            </a:r>
            <a:r>
              <a:rPr lang="en-US" dirty="0" smtClean="0"/>
              <a:t>and hence, </a:t>
            </a:r>
            <a:r>
              <a:rPr lang="en-US" dirty="0" smtClean="0">
                <a:solidFill>
                  <a:srgbClr val="C00000"/>
                </a:solidFill>
                <a:effectLst>
                  <a:outerShdw blurRad="38100" dist="38100" dir="2700000" algn="tl">
                    <a:srgbClr val="000000">
                      <a:alpha val="43137"/>
                    </a:srgbClr>
                  </a:outerShdw>
                </a:effectLst>
              </a:rPr>
              <a:t>varied solution</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32</a:t>
            </a:fld>
            <a:endParaRPr lang="en-US"/>
          </a:p>
        </p:txBody>
      </p:sp>
    </p:spTree>
    <p:extLst>
      <p:ext uri="{BB962C8B-B14F-4D97-AF65-F5344CB8AC3E}">
        <p14:creationId xmlns:p14="http://schemas.microsoft.com/office/powerpoint/2010/main" val="3957648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steps to solving ethics case study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3087131"/>
              </p:ext>
            </p:extLst>
          </p:nvPr>
        </p:nvGraphicFramePr>
        <p:xfrm>
          <a:off x="228600" y="1524000"/>
          <a:ext cx="87630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33</a:t>
            </a:fld>
            <a:endParaRPr lang="en-US"/>
          </a:p>
        </p:txBody>
      </p:sp>
    </p:spTree>
    <p:extLst>
      <p:ext uri="{BB962C8B-B14F-4D97-AF65-F5344CB8AC3E}">
        <p14:creationId xmlns:p14="http://schemas.microsoft.com/office/powerpoint/2010/main" val="14405542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1:Read the question twice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12376"/>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34</a:t>
            </a:fld>
            <a:endParaRPr lang="en-US"/>
          </a:p>
        </p:txBody>
      </p:sp>
    </p:spTree>
    <p:extLst>
      <p:ext uri="{BB962C8B-B14F-4D97-AF65-F5344CB8AC3E}">
        <p14:creationId xmlns:p14="http://schemas.microsoft.com/office/powerpoint/2010/main" val="2112241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Step </a:t>
            </a:r>
            <a:r>
              <a:rPr lang="en-US" dirty="0" smtClean="0"/>
              <a:t>2: Provide </a:t>
            </a:r>
            <a:r>
              <a:rPr lang="en-US" dirty="0"/>
              <a:t>suitable introduction </a:t>
            </a:r>
            <a:br>
              <a:rPr lang="en-US" dirty="0"/>
            </a:br>
            <a:endParaRPr lang="en-US" dirty="0"/>
          </a:p>
        </p:txBody>
      </p:sp>
      <p:graphicFrame>
        <p:nvGraphicFramePr>
          <p:cNvPr id="6" name="Diagram 5"/>
          <p:cNvGraphicFramePr/>
          <p:nvPr>
            <p:extLst>
              <p:ext uri="{D42A27DB-BD31-4B8C-83A1-F6EECF244321}">
                <p14:modId xmlns:p14="http://schemas.microsoft.com/office/powerpoint/2010/main" val="3998619526"/>
              </p:ext>
            </p:extLst>
          </p:nvPr>
        </p:nvGraphicFramePr>
        <p:xfrm>
          <a:off x="685800" y="1219200"/>
          <a:ext cx="7848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B266EFB1-D374-485F-AF4C-FEBF3E4FF9CF}" type="slidenum">
              <a:rPr lang="en-US" smtClean="0"/>
              <a:t>35</a:t>
            </a:fld>
            <a:endParaRPr lang="en-US"/>
          </a:p>
        </p:txBody>
      </p:sp>
    </p:spTree>
    <p:extLst>
      <p:ext uri="{BB962C8B-B14F-4D97-AF65-F5344CB8AC3E}">
        <p14:creationId xmlns:p14="http://schemas.microsoft.com/office/powerpoint/2010/main" val="10459556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600" dirty="0"/>
              <a:t>Step </a:t>
            </a:r>
            <a:r>
              <a:rPr lang="en-US" sz="3600" dirty="0" smtClean="0"/>
              <a:t>3: Identify </a:t>
            </a:r>
            <a:r>
              <a:rPr lang="en-US" sz="3600" dirty="0"/>
              <a:t>the ethical/moral dilemma </a:t>
            </a:r>
            <a:br>
              <a:rPr lang="en-US" sz="3600" dirty="0"/>
            </a:br>
            <a:endParaRPr lang="en-US" sz="3600" dirty="0"/>
          </a:p>
        </p:txBody>
      </p:sp>
      <p:sp>
        <p:nvSpPr>
          <p:cNvPr id="3" name="Content Placeholder 2"/>
          <p:cNvSpPr>
            <a:spLocks noGrp="1"/>
          </p:cNvSpPr>
          <p:nvPr>
            <p:ph idx="1"/>
          </p:nvPr>
        </p:nvSpPr>
        <p:spPr/>
        <p:txBody>
          <a:bodyPr>
            <a:noAutofit/>
          </a:bodyPr>
          <a:lstStyle/>
          <a:p>
            <a:pPr>
              <a:lnSpc>
                <a:spcPct val="150000"/>
              </a:lnSpc>
            </a:pPr>
            <a:r>
              <a:rPr lang="en-US" sz="3600" dirty="0" smtClean="0"/>
              <a:t>Personal ethic </a:t>
            </a:r>
            <a:r>
              <a:rPr lang="en-US" sz="3600" dirty="0" err="1" smtClean="0"/>
              <a:t>vs</a:t>
            </a:r>
            <a:r>
              <a:rPr lang="en-US" sz="3600" dirty="0" smtClean="0"/>
              <a:t> Professional ethic </a:t>
            </a:r>
          </a:p>
          <a:p>
            <a:pPr>
              <a:lnSpc>
                <a:spcPct val="150000"/>
              </a:lnSpc>
            </a:pPr>
            <a:r>
              <a:rPr lang="en-US" sz="3600" dirty="0" smtClean="0"/>
              <a:t>Majority interest </a:t>
            </a:r>
            <a:r>
              <a:rPr lang="en-US" sz="3600" dirty="0" err="1" smtClean="0"/>
              <a:t>vs</a:t>
            </a:r>
            <a:r>
              <a:rPr lang="en-US" sz="3600" dirty="0" smtClean="0"/>
              <a:t> Minority interest </a:t>
            </a:r>
          </a:p>
          <a:p>
            <a:pPr>
              <a:lnSpc>
                <a:spcPct val="150000"/>
              </a:lnSpc>
            </a:pPr>
            <a:r>
              <a:rPr lang="en-US" sz="3600" dirty="0" smtClean="0"/>
              <a:t>Legally right </a:t>
            </a:r>
            <a:r>
              <a:rPr lang="en-US" sz="3600" dirty="0" err="1" smtClean="0"/>
              <a:t>vs</a:t>
            </a:r>
            <a:r>
              <a:rPr lang="en-US" sz="3600" dirty="0" smtClean="0"/>
              <a:t> Ethically right </a:t>
            </a:r>
          </a:p>
          <a:p>
            <a:pPr>
              <a:lnSpc>
                <a:spcPct val="150000"/>
              </a:lnSpc>
            </a:pPr>
            <a:r>
              <a:rPr lang="en-US" sz="3600" dirty="0" smtClean="0"/>
              <a:t>Rule of Law </a:t>
            </a:r>
            <a:r>
              <a:rPr lang="en-US" sz="3600" dirty="0" err="1" smtClean="0"/>
              <a:t>vs</a:t>
            </a:r>
            <a:r>
              <a:rPr lang="en-US" sz="3600" dirty="0" smtClean="0"/>
              <a:t> Exercising Discretion</a:t>
            </a:r>
            <a:endParaRPr lang="en-US" sz="36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36</a:t>
            </a:fld>
            <a:endParaRPr lang="en-US"/>
          </a:p>
        </p:txBody>
      </p:sp>
    </p:spTree>
    <p:extLst>
      <p:ext uri="{BB962C8B-B14F-4D97-AF65-F5344CB8AC3E}">
        <p14:creationId xmlns:p14="http://schemas.microsoft.com/office/powerpoint/2010/main" val="30555248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600" dirty="0"/>
              <a:t>Step </a:t>
            </a:r>
            <a:r>
              <a:rPr lang="en-US" sz="3600" dirty="0" smtClean="0"/>
              <a:t>3: Identify </a:t>
            </a:r>
            <a:r>
              <a:rPr lang="en-US" sz="3600" dirty="0"/>
              <a:t>the </a:t>
            </a:r>
            <a:r>
              <a:rPr lang="en-US" sz="3600" dirty="0" smtClean="0"/>
              <a:t>Ethical/Moral </a:t>
            </a:r>
            <a:r>
              <a:rPr lang="en-US" sz="3600" dirty="0"/>
              <a:t>dilemma </a:t>
            </a:r>
            <a:br>
              <a:rPr lang="en-US" sz="3600" dirty="0"/>
            </a:br>
            <a:endParaRPr lang="en-US" sz="3600" dirty="0"/>
          </a:p>
        </p:txBody>
      </p:sp>
      <p:sp>
        <p:nvSpPr>
          <p:cNvPr id="3" name="Content Placeholder 2"/>
          <p:cNvSpPr>
            <a:spLocks noGrp="1"/>
          </p:cNvSpPr>
          <p:nvPr>
            <p:ph idx="1"/>
          </p:nvPr>
        </p:nvSpPr>
        <p:spPr>
          <a:xfrm>
            <a:off x="457200" y="1066800"/>
            <a:ext cx="8229600" cy="5059363"/>
          </a:xfrm>
        </p:spPr>
        <p:txBody>
          <a:bodyPr>
            <a:noAutofit/>
          </a:bodyPr>
          <a:lstStyle/>
          <a:p>
            <a:r>
              <a:rPr lang="en-US" dirty="0" smtClean="0"/>
              <a:t>Personal ethic </a:t>
            </a:r>
            <a:r>
              <a:rPr lang="en-US" dirty="0" err="1" smtClean="0"/>
              <a:t>vs</a:t>
            </a:r>
            <a:r>
              <a:rPr lang="en-US" dirty="0" smtClean="0"/>
              <a:t> Professional ethic </a:t>
            </a:r>
          </a:p>
          <a:p>
            <a:pPr lvl="1"/>
            <a:r>
              <a:rPr lang="en-US" sz="2400" dirty="0" err="1" smtClean="0"/>
              <a:t>Eg</a:t>
            </a:r>
            <a:r>
              <a:rPr lang="en-US" sz="2400" dirty="0" smtClean="0"/>
              <a:t>, honest and hard working senior officials engaged in domestic violence </a:t>
            </a:r>
          </a:p>
          <a:p>
            <a:r>
              <a:rPr lang="en-US" dirty="0" smtClean="0"/>
              <a:t>Majority interest </a:t>
            </a:r>
            <a:r>
              <a:rPr lang="en-US" dirty="0" err="1" smtClean="0"/>
              <a:t>vs</a:t>
            </a:r>
            <a:r>
              <a:rPr lang="en-US" dirty="0" smtClean="0"/>
              <a:t> Minority interest</a:t>
            </a:r>
          </a:p>
          <a:p>
            <a:pPr lvl="1"/>
            <a:r>
              <a:rPr lang="en-US" sz="2400" dirty="0" err="1" smtClean="0"/>
              <a:t>Eg</a:t>
            </a:r>
            <a:r>
              <a:rPr lang="en-US" sz="2400" dirty="0" smtClean="0"/>
              <a:t>; development at the Cost of Environment  </a:t>
            </a:r>
          </a:p>
          <a:p>
            <a:r>
              <a:rPr lang="en-US" dirty="0" smtClean="0"/>
              <a:t>Legally right </a:t>
            </a:r>
            <a:r>
              <a:rPr lang="en-US" dirty="0" err="1" smtClean="0"/>
              <a:t>vs</a:t>
            </a:r>
            <a:r>
              <a:rPr lang="en-US" dirty="0" smtClean="0"/>
              <a:t> Ethically right </a:t>
            </a:r>
          </a:p>
          <a:p>
            <a:pPr lvl="1"/>
            <a:r>
              <a:rPr lang="en-US" sz="2400" dirty="0" err="1" smtClean="0"/>
              <a:t>Eg</a:t>
            </a:r>
            <a:r>
              <a:rPr lang="en-US" sz="2400" dirty="0" smtClean="0"/>
              <a:t>; </a:t>
            </a:r>
            <a:r>
              <a:rPr lang="en-US" sz="2400" dirty="0" err="1" smtClean="0"/>
              <a:t>Pharma</a:t>
            </a:r>
            <a:r>
              <a:rPr lang="en-US" sz="2400" dirty="0" smtClean="0"/>
              <a:t> Company Increasing the Cost of Life-saving drug for Profit -making</a:t>
            </a:r>
          </a:p>
          <a:p>
            <a:r>
              <a:rPr lang="en-US" dirty="0" smtClean="0"/>
              <a:t>Rule of Law </a:t>
            </a:r>
            <a:r>
              <a:rPr lang="en-US" dirty="0" err="1" smtClean="0"/>
              <a:t>vs</a:t>
            </a:r>
            <a:r>
              <a:rPr lang="en-US" dirty="0" smtClean="0"/>
              <a:t> Exercising Discretion</a:t>
            </a:r>
          </a:p>
          <a:p>
            <a:pPr lvl="1"/>
            <a:r>
              <a:rPr lang="en-US" sz="2400" dirty="0" err="1" smtClean="0"/>
              <a:t>Eg</a:t>
            </a:r>
            <a:r>
              <a:rPr lang="en-US" sz="2400" dirty="0" smtClean="0"/>
              <a:t>; Aged Destitute Person Being Denied Social Security Benefits Due to Lack of Adequate Documentation </a:t>
            </a:r>
            <a:endParaRPr lang="en-US" sz="24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37</a:t>
            </a:fld>
            <a:endParaRPr lang="en-US"/>
          </a:p>
        </p:txBody>
      </p:sp>
    </p:spTree>
    <p:extLst>
      <p:ext uri="{BB962C8B-B14F-4D97-AF65-F5344CB8AC3E}">
        <p14:creationId xmlns:p14="http://schemas.microsoft.com/office/powerpoint/2010/main" val="40933659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Step 3: Identify the </a:t>
            </a:r>
            <a:r>
              <a:rPr lang="en-US" sz="3600" dirty="0" smtClean="0"/>
              <a:t>Ethical/Moral </a:t>
            </a:r>
            <a:r>
              <a:rPr lang="en-US" sz="3600" dirty="0"/>
              <a:t>dilemma </a:t>
            </a:r>
            <a:br>
              <a:rPr lang="en-US" sz="3600" dirty="0"/>
            </a:br>
            <a:endParaRPr lang="en-US" sz="3600" dirty="0"/>
          </a:p>
        </p:txBody>
      </p:sp>
      <p:sp>
        <p:nvSpPr>
          <p:cNvPr id="3" name="Content Placeholder 2"/>
          <p:cNvSpPr>
            <a:spLocks noGrp="1"/>
          </p:cNvSpPr>
          <p:nvPr>
            <p:ph idx="1"/>
          </p:nvPr>
        </p:nvSpPr>
        <p:spPr>
          <a:xfrm>
            <a:off x="457200" y="1371600"/>
            <a:ext cx="8229600" cy="4754563"/>
          </a:xfrm>
        </p:spPr>
        <p:txBody>
          <a:bodyPr>
            <a:normAutofit/>
          </a:bodyPr>
          <a:lstStyle/>
          <a:p>
            <a:r>
              <a:rPr lang="en-US" sz="3500" dirty="0" smtClean="0"/>
              <a:t>Duty </a:t>
            </a:r>
            <a:r>
              <a:rPr lang="en-US" sz="3500" dirty="0" err="1" smtClean="0"/>
              <a:t>vs</a:t>
            </a:r>
            <a:r>
              <a:rPr lang="en-US" sz="3500" dirty="0" smtClean="0"/>
              <a:t> Conscience </a:t>
            </a:r>
          </a:p>
          <a:p>
            <a:pPr lvl="1"/>
            <a:r>
              <a:rPr lang="en-US" dirty="0" err="1" smtClean="0">
                <a:solidFill>
                  <a:srgbClr val="C00000"/>
                </a:solidFill>
              </a:rPr>
              <a:t>Eg</a:t>
            </a:r>
            <a:r>
              <a:rPr lang="en-US" dirty="0" smtClean="0">
                <a:solidFill>
                  <a:srgbClr val="C00000"/>
                </a:solidFill>
              </a:rPr>
              <a:t>; Being Truthful or loyal to One’s organization </a:t>
            </a:r>
          </a:p>
          <a:p>
            <a:pPr marL="457200" lvl="1" indent="0">
              <a:buNone/>
            </a:pPr>
            <a:endParaRPr lang="en-US" dirty="0" smtClean="0"/>
          </a:p>
          <a:p>
            <a:r>
              <a:rPr lang="en-US" sz="3500" dirty="0" smtClean="0"/>
              <a:t>Public interest </a:t>
            </a:r>
            <a:r>
              <a:rPr lang="en-US" sz="3500" dirty="0" err="1" smtClean="0"/>
              <a:t>vs</a:t>
            </a:r>
            <a:r>
              <a:rPr lang="en-US" sz="3500" dirty="0" smtClean="0"/>
              <a:t> Private Interest </a:t>
            </a:r>
          </a:p>
          <a:p>
            <a:pPr lvl="1"/>
            <a:r>
              <a:rPr lang="en-US" dirty="0" err="1" smtClean="0">
                <a:solidFill>
                  <a:srgbClr val="C00000"/>
                </a:solidFill>
              </a:rPr>
              <a:t>Eg</a:t>
            </a:r>
            <a:r>
              <a:rPr lang="en-US" dirty="0" smtClean="0">
                <a:solidFill>
                  <a:srgbClr val="C00000"/>
                </a:solidFill>
              </a:rPr>
              <a:t>; Saving one’s job or Taking Action in Interest of Public Welfare </a:t>
            </a:r>
          </a:p>
          <a:p>
            <a:pPr marL="457200" lvl="1" indent="0">
              <a:buNone/>
            </a:pPr>
            <a:endParaRPr lang="en-US" dirty="0" smtClean="0"/>
          </a:p>
          <a:p>
            <a:r>
              <a:rPr lang="en-US" sz="3500" dirty="0" smtClean="0"/>
              <a:t>Conflict of Interest </a:t>
            </a:r>
          </a:p>
          <a:p>
            <a:pPr lvl="1"/>
            <a:r>
              <a:rPr lang="en-US" dirty="0" err="1" smtClean="0">
                <a:solidFill>
                  <a:srgbClr val="C00000"/>
                </a:solidFill>
              </a:rPr>
              <a:t>Eg</a:t>
            </a:r>
            <a:r>
              <a:rPr lang="en-US" dirty="0" smtClean="0">
                <a:solidFill>
                  <a:srgbClr val="C00000"/>
                </a:solidFill>
              </a:rPr>
              <a:t>; Person having loyalty Towards His Employer and also to a family Business</a:t>
            </a:r>
            <a:endParaRPr lang="en-US" dirty="0">
              <a:solidFill>
                <a:srgbClr val="C00000"/>
              </a:solidFill>
            </a:endParaRP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38</a:t>
            </a:fld>
            <a:endParaRPr lang="en-US"/>
          </a:p>
        </p:txBody>
      </p:sp>
    </p:spTree>
    <p:extLst>
      <p:ext uri="{BB962C8B-B14F-4D97-AF65-F5344CB8AC3E}">
        <p14:creationId xmlns:p14="http://schemas.microsoft.com/office/powerpoint/2010/main" val="18831016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600" dirty="0"/>
              <a:t>Step </a:t>
            </a:r>
            <a:r>
              <a:rPr lang="en-US" sz="3600" dirty="0" smtClean="0"/>
              <a:t>4: Identify </a:t>
            </a:r>
            <a:r>
              <a:rPr lang="en-US" sz="3600" dirty="0"/>
              <a:t>the stakeholders involved </a:t>
            </a:r>
            <a:br>
              <a:rPr lang="en-US" sz="3600" dirty="0"/>
            </a:br>
            <a:endParaRPr lang="en-US" sz="3600" dirty="0"/>
          </a:p>
        </p:txBody>
      </p:sp>
      <p:sp>
        <p:nvSpPr>
          <p:cNvPr id="3" name="Content Placeholder 2"/>
          <p:cNvSpPr>
            <a:spLocks noGrp="1"/>
          </p:cNvSpPr>
          <p:nvPr>
            <p:ph idx="1"/>
          </p:nvPr>
        </p:nvSpPr>
        <p:spPr/>
        <p:txBody>
          <a:bodyPr>
            <a:normAutofit/>
          </a:bodyPr>
          <a:lstStyle/>
          <a:p>
            <a:r>
              <a:rPr lang="en-US" sz="2800" dirty="0" smtClean="0"/>
              <a:t>Those Affected or Those who will be Affected by the Situation </a:t>
            </a:r>
          </a:p>
          <a:p>
            <a:pPr lvl="1"/>
            <a:r>
              <a:rPr lang="en-US" sz="2800" dirty="0" smtClean="0"/>
              <a:t>Example; Employees, Public in general, a Practitioner Company or Entity, Specific People or Segment of Population, You as a Government Official, etc.</a:t>
            </a:r>
          </a:p>
          <a:p>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39</a:t>
            </a:fld>
            <a:endParaRPr lang="en-US"/>
          </a:p>
        </p:txBody>
      </p:sp>
    </p:spTree>
    <p:extLst>
      <p:ext uri="{BB962C8B-B14F-4D97-AF65-F5344CB8AC3E}">
        <p14:creationId xmlns:p14="http://schemas.microsoft.com/office/powerpoint/2010/main" val="2555128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Autofit/>
          </a:bodyPr>
          <a:lstStyle/>
          <a:p>
            <a:pPr algn="just">
              <a:lnSpc>
                <a:spcPct val="150000"/>
              </a:lnSpc>
            </a:pPr>
            <a:r>
              <a:rPr lang="en-US" dirty="0" smtClean="0"/>
              <a:t>In </a:t>
            </a:r>
            <a:r>
              <a:rPr lang="en-US" dirty="0"/>
              <a:t>February 2010 the Health Professionals Global Network, </a:t>
            </a:r>
            <a:r>
              <a:rPr lang="en-US" dirty="0">
                <a:solidFill>
                  <a:srgbClr val="C00000"/>
                </a:solidFill>
                <a:effectLst>
                  <a:outerShdw blurRad="38100" dist="38100" dir="2700000" algn="tl">
                    <a:srgbClr val="000000">
                      <a:alpha val="43137"/>
                    </a:srgbClr>
                  </a:outerShdw>
                </a:effectLst>
              </a:rPr>
              <a:t>WHO</a:t>
            </a:r>
            <a:r>
              <a:rPr lang="en-US" dirty="0"/>
              <a:t> and associated partners held a Global Virtual Discussion Forum on the </a:t>
            </a:r>
            <a:r>
              <a:rPr lang="en-US" dirty="0">
                <a:solidFill>
                  <a:srgbClr val="C00000"/>
                </a:solidFill>
                <a:effectLst>
                  <a:outerShdw blurRad="38100" dist="38100" dir="2700000" algn="tl">
                    <a:srgbClr val="000000">
                      <a:alpha val="43137"/>
                    </a:srgbClr>
                  </a:outerShdw>
                </a:effectLst>
              </a:rPr>
              <a:t>contribution of </a:t>
            </a:r>
            <a:r>
              <a:rPr lang="en-US" dirty="0" err="1">
                <a:solidFill>
                  <a:srgbClr val="C00000"/>
                </a:solidFill>
                <a:effectLst>
                  <a:outerShdw blurRad="38100" dist="38100" dir="2700000" algn="tl">
                    <a:srgbClr val="000000">
                      <a:alpha val="43137"/>
                    </a:srgbClr>
                  </a:outerShdw>
                </a:effectLst>
              </a:rPr>
              <a:t>interprofessional</a:t>
            </a:r>
            <a:r>
              <a:rPr lang="en-US" dirty="0">
                <a:solidFill>
                  <a:srgbClr val="C00000"/>
                </a:solidFill>
                <a:effectLst>
                  <a:outerShdw blurRad="38100" dist="38100" dir="2700000" algn="tl">
                    <a:srgbClr val="000000">
                      <a:alpha val="43137"/>
                    </a:srgbClr>
                  </a:outerShdw>
                </a:effectLst>
              </a:rPr>
              <a:t> collaboration</a:t>
            </a:r>
            <a:r>
              <a:rPr lang="en-US" dirty="0"/>
              <a:t> to </a:t>
            </a:r>
            <a:r>
              <a:rPr lang="en-US" dirty="0">
                <a:solidFill>
                  <a:srgbClr val="C00000"/>
                </a:solidFill>
                <a:effectLst>
                  <a:outerShdw blurRad="38100" dist="38100" dir="2700000" algn="tl">
                    <a:srgbClr val="000000">
                      <a:alpha val="43137"/>
                    </a:srgbClr>
                  </a:outerShdw>
                </a:effectLst>
              </a:rPr>
              <a:t>better health outcomes</a:t>
            </a:r>
            <a:r>
              <a:rPr lang="en-US" dirty="0"/>
              <a:t>.</a:t>
            </a:r>
          </a:p>
          <a:p>
            <a:pPr algn="just">
              <a:lnSpc>
                <a:spcPct val="150000"/>
              </a:lnSpc>
            </a:pPr>
            <a:r>
              <a:rPr lang="en-US" dirty="0" smtClean="0"/>
              <a:t>WHO </a:t>
            </a:r>
            <a:r>
              <a:rPr lang="en-US" dirty="0"/>
              <a:t>planned to </a:t>
            </a:r>
            <a:r>
              <a:rPr lang="en-US" dirty="0">
                <a:solidFill>
                  <a:srgbClr val="C00000"/>
                </a:solidFill>
                <a:effectLst>
                  <a:outerShdw blurRad="38100" dist="38100" dir="2700000" algn="tl">
                    <a:srgbClr val="000000">
                      <a:alpha val="43137"/>
                    </a:srgbClr>
                  </a:outerShdw>
                </a:effectLst>
              </a:rPr>
              <a:t>secure case studies to illustrate </a:t>
            </a:r>
            <a:r>
              <a:rPr lang="en-US" dirty="0" err="1">
                <a:solidFill>
                  <a:srgbClr val="C00000"/>
                </a:solidFill>
                <a:effectLst>
                  <a:outerShdw blurRad="38100" dist="38100" dir="2700000" algn="tl">
                    <a:srgbClr val="000000">
                      <a:alpha val="43137"/>
                    </a:srgbClr>
                  </a:outerShdw>
                </a:effectLst>
              </a:rPr>
              <a:t>interprofessional</a:t>
            </a:r>
            <a:r>
              <a:rPr lang="en-US" dirty="0">
                <a:solidFill>
                  <a:srgbClr val="C00000"/>
                </a:solidFill>
                <a:effectLst>
                  <a:outerShdw blurRad="38100" dist="38100" dir="2700000" algn="tl">
                    <a:srgbClr val="000000">
                      <a:alpha val="43137"/>
                    </a:srgbClr>
                  </a:outerShdw>
                </a:effectLst>
              </a:rPr>
              <a:t> collaboration in PHC</a:t>
            </a:r>
            <a:r>
              <a:rPr lang="en-US" dirty="0"/>
              <a:t>, with the goal of developing a compendium of </a:t>
            </a:r>
            <a:r>
              <a:rPr lang="en-US" dirty="0">
                <a:solidFill>
                  <a:srgbClr val="C00000"/>
                </a:solidFill>
                <a:effectLst>
                  <a:outerShdw blurRad="38100" dist="38100" dir="2700000" algn="tl">
                    <a:srgbClr val="000000">
                      <a:alpha val="43137"/>
                    </a:srgbClr>
                  </a:outerShdw>
                </a:effectLst>
              </a:rPr>
              <a:t>good practice in </a:t>
            </a:r>
            <a:r>
              <a:rPr lang="en-US" dirty="0" err="1">
                <a:solidFill>
                  <a:srgbClr val="C00000"/>
                </a:solidFill>
                <a:effectLst>
                  <a:outerShdw blurRad="38100" dist="38100" dir="2700000" algn="tl">
                    <a:srgbClr val="000000">
                      <a:alpha val="43137"/>
                    </a:srgbClr>
                  </a:outerShdw>
                </a:effectLst>
              </a:rPr>
              <a:t>interprofessional</a:t>
            </a:r>
            <a:r>
              <a:rPr lang="en-US" dirty="0">
                <a:solidFill>
                  <a:srgbClr val="C00000"/>
                </a:solidFill>
                <a:effectLst>
                  <a:outerShdw blurRad="38100" dist="38100" dir="2700000" algn="tl">
                    <a:srgbClr val="000000">
                      <a:alpha val="43137"/>
                    </a:srgbClr>
                  </a:outerShdw>
                </a:effectLst>
              </a:rPr>
              <a:t> collaboration in PHC</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a:t>
            </a:fld>
            <a:endParaRPr lang="en-US"/>
          </a:p>
        </p:txBody>
      </p:sp>
    </p:spTree>
    <p:extLst>
      <p:ext uri="{BB962C8B-B14F-4D97-AF65-F5344CB8AC3E}">
        <p14:creationId xmlns:p14="http://schemas.microsoft.com/office/powerpoint/2010/main" val="13977767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l"/>
            <a:r>
              <a:rPr lang="en-US" sz="3200" dirty="0"/>
              <a:t>Step </a:t>
            </a:r>
            <a:r>
              <a:rPr lang="en-US" sz="3200" dirty="0" smtClean="0"/>
              <a:t>5: Cite </a:t>
            </a:r>
            <a:r>
              <a:rPr lang="en-US" sz="3200" dirty="0"/>
              <a:t>relevant laws, values, </a:t>
            </a:r>
            <a:r>
              <a:rPr lang="en-US" sz="3200" dirty="0" smtClean="0"/>
              <a:t>approaches</a:t>
            </a:r>
            <a:r>
              <a:rPr lang="en-US" sz="3200" dirty="0"/>
              <a:t/>
            </a:r>
            <a:br>
              <a:rPr lang="en-US" sz="3200" dirty="0"/>
            </a:b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5759733"/>
              </p:ext>
            </p:extLst>
          </p:nvPr>
        </p:nvGraphicFramePr>
        <p:xfrm>
          <a:off x="457200" y="1066800"/>
          <a:ext cx="8229600" cy="2895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9525" y="4105959"/>
            <a:ext cx="5553075" cy="2554545"/>
          </a:xfrm>
          <a:prstGeom prst="rect">
            <a:avLst/>
          </a:prstGeom>
          <a:noFill/>
        </p:spPr>
        <p:txBody>
          <a:bodyPr wrap="square" rtlCol="0">
            <a:spAutoFit/>
          </a:bodyPr>
          <a:lstStyle/>
          <a:p>
            <a:r>
              <a:rPr lang="en-US" sz="1600" dirty="0" smtClean="0"/>
              <a:t>EXAMPLES </a:t>
            </a:r>
          </a:p>
          <a:p>
            <a:pPr marL="285750" indent="-285750">
              <a:buFont typeface="Arial" pitchFamily="34" charset="0"/>
              <a:buChar char="•"/>
            </a:pPr>
            <a:r>
              <a:rPr lang="en-US" sz="1600" dirty="0" smtClean="0"/>
              <a:t>Section maintenance &amp; welfare of parents &amp; senior citizens act, 2007</a:t>
            </a:r>
          </a:p>
          <a:p>
            <a:pPr marL="285750" indent="-285750">
              <a:buFont typeface="Arial" pitchFamily="34" charset="0"/>
              <a:buChar char="•"/>
            </a:pPr>
            <a:r>
              <a:rPr lang="en-US" sz="1600" dirty="0" smtClean="0"/>
              <a:t>Child </a:t>
            </a:r>
            <a:r>
              <a:rPr lang="en-US" sz="1600" dirty="0" err="1" smtClean="0"/>
              <a:t>labour</a:t>
            </a:r>
            <a:r>
              <a:rPr lang="en-US" sz="1600" dirty="0" smtClean="0"/>
              <a:t> (Prohibition &amp; Regulation) Act, 1986</a:t>
            </a:r>
          </a:p>
          <a:p>
            <a:pPr marL="285750" indent="-285750">
              <a:buFont typeface="Arial" pitchFamily="34" charset="0"/>
              <a:buChar char="•"/>
            </a:pPr>
            <a:r>
              <a:rPr lang="en-US" sz="1600" dirty="0" smtClean="0"/>
              <a:t>Juvenile justice (Care &amp; Protection of Children) Act, 2015</a:t>
            </a:r>
          </a:p>
          <a:p>
            <a:pPr marL="285750" indent="-285750">
              <a:buFont typeface="Arial" pitchFamily="34" charset="0"/>
              <a:buChar char="•"/>
            </a:pPr>
            <a:r>
              <a:rPr lang="en-US" sz="1600" dirty="0" smtClean="0"/>
              <a:t>Protection of Children from sexual offences Act, 2012 </a:t>
            </a:r>
          </a:p>
          <a:p>
            <a:pPr marL="285750" indent="-285750">
              <a:buFont typeface="Arial" pitchFamily="34" charset="0"/>
              <a:buChar char="•"/>
            </a:pPr>
            <a:r>
              <a:rPr lang="en-US" sz="1600" dirty="0" smtClean="0"/>
              <a:t>Prohibition of Child Marriage Act, 2007</a:t>
            </a:r>
          </a:p>
          <a:p>
            <a:pPr marL="285750" indent="-285750">
              <a:buFont typeface="Arial" pitchFamily="34" charset="0"/>
              <a:buChar char="•"/>
            </a:pPr>
            <a:r>
              <a:rPr lang="en-US" sz="1600" dirty="0" smtClean="0"/>
              <a:t>Prevention of Women from Domestic Violence Act, 2005</a:t>
            </a:r>
          </a:p>
          <a:p>
            <a:pPr marL="285750" indent="-285750">
              <a:buFont typeface="Arial" pitchFamily="34" charset="0"/>
              <a:buChar char="•"/>
            </a:pPr>
            <a:endParaRPr lang="en-US" sz="1600" dirty="0" smtClean="0"/>
          </a:p>
          <a:p>
            <a:pPr marL="285750" indent="-285750">
              <a:buFont typeface="Arial" pitchFamily="34" charset="0"/>
              <a:buChar char="•"/>
            </a:pPr>
            <a:endParaRPr lang="en-US" sz="1600" dirty="0"/>
          </a:p>
        </p:txBody>
      </p:sp>
      <p:sp>
        <p:nvSpPr>
          <p:cNvPr id="9" name="TextBox 8"/>
          <p:cNvSpPr txBox="1"/>
          <p:nvPr/>
        </p:nvSpPr>
        <p:spPr>
          <a:xfrm>
            <a:off x="5562600" y="4111792"/>
            <a:ext cx="1981200" cy="3139321"/>
          </a:xfrm>
          <a:prstGeom prst="rect">
            <a:avLst/>
          </a:prstGeom>
          <a:noFill/>
        </p:spPr>
        <p:txBody>
          <a:bodyPr wrap="square" rtlCol="0">
            <a:spAutoFit/>
          </a:bodyPr>
          <a:lstStyle/>
          <a:p>
            <a:r>
              <a:rPr lang="en-US" dirty="0" smtClean="0"/>
              <a:t>EXAMPLES </a:t>
            </a:r>
          </a:p>
          <a:p>
            <a:pPr marL="285750" indent="-285750">
              <a:buFont typeface="Arial" pitchFamily="34" charset="0"/>
              <a:buChar char="•"/>
            </a:pPr>
            <a:r>
              <a:rPr lang="en-US" dirty="0" smtClean="0"/>
              <a:t>Compassion </a:t>
            </a:r>
          </a:p>
          <a:p>
            <a:pPr marL="285750" indent="-285750">
              <a:buFont typeface="Arial" pitchFamily="34" charset="0"/>
              <a:buChar char="•"/>
            </a:pPr>
            <a:r>
              <a:rPr lang="en-US" dirty="0" smtClean="0"/>
              <a:t>Empathy </a:t>
            </a:r>
          </a:p>
          <a:p>
            <a:pPr marL="285750" indent="-285750">
              <a:buFont typeface="Arial" pitchFamily="34" charset="0"/>
              <a:buChar char="•"/>
            </a:pPr>
            <a:r>
              <a:rPr lang="en-US" dirty="0" smtClean="0"/>
              <a:t>Tolerance </a:t>
            </a:r>
          </a:p>
          <a:p>
            <a:pPr marL="285750" indent="-285750">
              <a:buFont typeface="Arial" pitchFamily="34" charset="0"/>
              <a:buChar char="•"/>
            </a:pPr>
            <a:r>
              <a:rPr lang="en-US" dirty="0" smtClean="0"/>
              <a:t>Impartiality</a:t>
            </a:r>
          </a:p>
          <a:p>
            <a:pPr marL="285750" indent="-285750">
              <a:buFont typeface="Arial" pitchFamily="34" charset="0"/>
              <a:buChar char="•"/>
            </a:pPr>
            <a:r>
              <a:rPr lang="en-US" dirty="0" smtClean="0"/>
              <a:t>Integrity </a:t>
            </a:r>
          </a:p>
          <a:p>
            <a:pPr marL="285750" indent="-285750">
              <a:buFont typeface="Arial" pitchFamily="34" charset="0"/>
              <a:buChar char="•"/>
            </a:pPr>
            <a:r>
              <a:rPr lang="en-US" dirty="0" smtClean="0"/>
              <a:t>Honesty </a:t>
            </a:r>
          </a:p>
          <a:p>
            <a:pPr marL="285750" indent="-285750">
              <a:buFont typeface="Arial" pitchFamily="34" charset="0"/>
              <a:buChar char="•"/>
            </a:pPr>
            <a:r>
              <a:rPr lang="en-US" dirty="0" smtClean="0"/>
              <a:t>Perseverance  </a:t>
            </a:r>
          </a:p>
          <a:p>
            <a:pPr marL="285750" indent="-285750">
              <a:buFont typeface="Arial" pitchFamily="34" charset="0"/>
              <a:buChar char="•"/>
            </a:pP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a:p>
        </p:txBody>
      </p:sp>
      <p:sp>
        <p:nvSpPr>
          <p:cNvPr id="10" name="TextBox 9"/>
          <p:cNvSpPr txBox="1"/>
          <p:nvPr/>
        </p:nvSpPr>
        <p:spPr>
          <a:xfrm>
            <a:off x="7391400" y="4130842"/>
            <a:ext cx="1981200" cy="2862322"/>
          </a:xfrm>
          <a:prstGeom prst="rect">
            <a:avLst/>
          </a:prstGeom>
          <a:noFill/>
        </p:spPr>
        <p:txBody>
          <a:bodyPr wrap="square" rtlCol="0">
            <a:spAutoFit/>
          </a:bodyPr>
          <a:lstStyle/>
          <a:p>
            <a:r>
              <a:rPr lang="en-US" dirty="0" smtClean="0"/>
              <a:t>EXAMPLES </a:t>
            </a:r>
          </a:p>
          <a:p>
            <a:pPr marL="285750" indent="-285750">
              <a:buFont typeface="Arial" pitchFamily="34" charset="0"/>
              <a:buChar char="•"/>
            </a:pPr>
            <a:r>
              <a:rPr lang="en-US" dirty="0" smtClean="0"/>
              <a:t>Compassion </a:t>
            </a:r>
            <a:endParaRPr lang="en-US" dirty="0"/>
          </a:p>
          <a:p>
            <a:pPr marL="285750" indent="-285750">
              <a:buFont typeface="Arial" pitchFamily="34" charset="0"/>
              <a:buChar char="•"/>
            </a:pPr>
            <a:r>
              <a:rPr lang="en-US" dirty="0"/>
              <a:t>Empathy </a:t>
            </a:r>
          </a:p>
          <a:p>
            <a:pPr marL="285750" indent="-285750">
              <a:buFont typeface="Arial" pitchFamily="34" charset="0"/>
              <a:buChar char="•"/>
            </a:pPr>
            <a:r>
              <a:rPr lang="en-US" dirty="0"/>
              <a:t>Tolerance </a:t>
            </a:r>
          </a:p>
          <a:p>
            <a:pPr marL="285750" indent="-285750">
              <a:buFont typeface="Arial" pitchFamily="34" charset="0"/>
              <a:buChar char="•"/>
            </a:pPr>
            <a:r>
              <a:rPr lang="en-US" dirty="0"/>
              <a:t>Impartiality</a:t>
            </a:r>
          </a:p>
          <a:p>
            <a:pPr marL="285750" indent="-285750">
              <a:buFont typeface="Arial" pitchFamily="34" charset="0"/>
              <a:buChar char="•"/>
            </a:pPr>
            <a:r>
              <a:rPr lang="en-US" dirty="0"/>
              <a:t>Integrity </a:t>
            </a:r>
          </a:p>
          <a:p>
            <a:pPr marL="285750" indent="-285750">
              <a:buFont typeface="Arial" pitchFamily="34" charset="0"/>
              <a:buChar char="•"/>
            </a:pPr>
            <a:r>
              <a:rPr lang="en-US" dirty="0"/>
              <a:t>Honesty </a:t>
            </a:r>
          </a:p>
          <a:p>
            <a:pPr marL="285750" indent="-285750">
              <a:buFont typeface="Arial" pitchFamily="34" charset="0"/>
              <a:buChar char="•"/>
            </a:pPr>
            <a:r>
              <a:rPr lang="en-US" dirty="0"/>
              <a:t>Perseverance  </a:t>
            </a:r>
          </a:p>
          <a:p>
            <a:endParaRPr lang="en-US" dirty="0" smtClean="0"/>
          </a:p>
          <a:p>
            <a:pPr marL="285750" indent="-285750">
              <a:buFont typeface="Arial" pitchFamily="34" charset="0"/>
              <a:buChar char="•"/>
            </a:pPr>
            <a:endParaRPr lang="en-US" dirty="0"/>
          </a:p>
        </p:txBody>
      </p:sp>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40</a:t>
            </a:fld>
            <a:endParaRPr lang="en-US"/>
          </a:p>
        </p:txBody>
      </p:sp>
    </p:spTree>
    <p:extLst>
      <p:ext uri="{BB962C8B-B14F-4D97-AF65-F5344CB8AC3E}">
        <p14:creationId xmlns:p14="http://schemas.microsoft.com/office/powerpoint/2010/main" val="2585335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6: Main body of answer (Depending on Question)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79713962"/>
              </p:ext>
            </p:extLst>
          </p:nvPr>
        </p:nvGraphicFramePr>
        <p:xfrm>
          <a:off x="0" y="1483287"/>
          <a:ext cx="9144000" cy="5682381"/>
        </p:xfrm>
        <a:graphic>
          <a:graphicData uri="http://schemas.openxmlformats.org/drawingml/2006/table">
            <a:tbl>
              <a:tblPr firstRow="1" bandRow="1">
                <a:tableStyleId>{5C22544A-7EE6-4342-B048-85BDC9FD1C3A}</a:tableStyleId>
              </a:tblPr>
              <a:tblGrid>
                <a:gridCol w="3810000"/>
                <a:gridCol w="3429000"/>
                <a:gridCol w="1905000"/>
              </a:tblGrid>
              <a:tr h="365887">
                <a:tc>
                  <a:txBody>
                    <a:bodyPr/>
                    <a:lstStyle/>
                    <a:p>
                      <a:r>
                        <a:rPr lang="en-US" dirty="0" smtClean="0"/>
                        <a:t>Question type 1</a:t>
                      </a:r>
                      <a:endParaRPr lang="en-US" dirty="0"/>
                    </a:p>
                  </a:txBody>
                  <a:tcPr/>
                </a:tc>
                <a:tc>
                  <a:txBody>
                    <a:bodyPr/>
                    <a:lstStyle/>
                    <a:p>
                      <a:r>
                        <a:rPr lang="en-US" dirty="0" smtClean="0"/>
                        <a:t>Question type 2</a:t>
                      </a:r>
                      <a:endParaRPr lang="en-US" dirty="0"/>
                    </a:p>
                  </a:txBody>
                  <a:tcPr/>
                </a:tc>
                <a:tc>
                  <a:txBody>
                    <a:bodyPr/>
                    <a:lstStyle/>
                    <a:p>
                      <a:r>
                        <a:rPr lang="en-US" dirty="0" smtClean="0"/>
                        <a:t>Explore </a:t>
                      </a:r>
                      <a:endParaRPr lang="en-US" dirty="0"/>
                    </a:p>
                  </a:txBody>
                  <a:tcPr/>
                </a:tc>
              </a:tr>
              <a:tr h="902186">
                <a:tc>
                  <a:txBody>
                    <a:bodyPr/>
                    <a:lstStyle/>
                    <a:p>
                      <a:r>
                        <a:rPr lang="en-US" dirty="0" smtClean="0"/>
                        <a:t>Course of action/Response to the Situation</a:t>
                      </a:r>
                      <a:endParaRPr lang="en-US" dirty="0"/>
                    </a:p>
                  </a:txBody>
                  <a:tcPr/>
                </a:tc>
                <a:tc>
                  <a:txBody>
                    <a:bodyPr/>
                    <a:lstStyle/>
                    <a:p>
                      <a:r>
                        <a:rPr lang="en-US" baseline="0" dirty="0" smtClean="0"/>
                        <a:t>Alternatives , their Merits and Demerits </a:t>
                      </a:r>
                    </a:p>
                    <a:p>
                      <a:pPr marL="285750" indent="-285750">
                        <a:buFont typeface="Arial" pitchFamily="34" charset="0"/>
                        <a:buChar char="•"/>
                      </a:pPr>
                      <a:r>
                        <a:rPr lang="en-US" baseline="0" dirty="0" smtClean="0"/>
                        <a:t>Final suggestion  </a:t>
                      </a:r>
                      <a:endParaRPr lang="en-US" dirty="0"/>
                    </a:p>
                  </a:txBody>
                  <a:tcPr/>
                </a:tc>
                <a:tc>
                  <a:txBody>
                    <a:bodyPr/>
                    <a:lstStyle/>
                    <a:p>
                      <a:pPr marL="285750" indent="-285750">
                        <a:buFont typeface="Arial" pitchFamily="34" charset="0"/>
                        <a:buChar char="•"/>
                      </a:pPr>
                      <a:r>
                        <a:rPr lang="en-US" dirty="0" smtClean="0"/>
                        <a:t>Dimension </a:t>
                      </a:r>
                    </a:p>
                  </a:txBody>
                  <a:tcPr/>
                </a:tc>
              </a:tr>
              <a:tr h="811968">
                <a:tc>
                  <a:txBody>
                    <a:bodyPr/>
                    <a:lstStyle/>
                    <a:p>
                      <a:pPr marL="285750" indent="-285750">
                        <a:buFont typeface="Arial" pitchFamily="34" charset="0"/>
                        <a:buChar char="•"/>
                      </a:pPr>
                      <a:r>
                        <a:rPr lang="en-US" sz="1600" dirty="0" smtClean="0"/>
                        <a:t>Investigate and enquire about the issue </a:t>
                      </a:r>
                      <a:endParaRPr lang="en-US" sz="1600" dirty="0"/>
                    </a:p>
                  </a:txBody>
                  <a:tcPr/>
                </a:tc>
                <a:tc>
                  <a:txBody>
                    <a:bodyPr/>
                    <a:lstStyle/>
                    <a:p>
                      <a:pPr marL="285750" indent="-285750">
                        <a:buFont typeface="Arial" pitchFamily="34" charset="0"/>
                        <a:buChar char="•"/>
                      </a:pPr>
                      <a:r>
                        <a:rPr lang="en-US" sz="1600" dirty="0" smtClean="0"/>
                        <a:t>Utilitarian approach </a:t>
                      </a:r>
                    </a:p>
                    <a:p>
                      <a:pPr marL="0" indent="0">
                        <a:buFont typeface="Arial" pitchFamily="34" charset="0"/>
                        <a:buNone/>
                      </a:pPr>
                      <a:r>
                        <a:rPr lang="en-US" sz="1600" dirty="0" smtClean="0"/>
                        <a:t>(Maximize benefits</a:t>
                      </a:r>
                      <a:r>
                        <a:rPr lang="en-US" sz="1600" baseline="0" dirty="0" smtClean="0"/>
                        <a:t> &amp; minimize losses)</a:t>
                      </a:r>
                      <a:endParaRPr lang="en-US" sz="1600" dirty="0"/>
                    </a:p>
                  </a:txBody>
                  <a:tcPr/>
                </a:tc>
                <a:tc rowSpan="3">
                  <a:txBody>
                    <a:bodyPr/>
                    <a:lstStyle/>
                    <a:p>
                      <a:pPr marL="285750" indent="-285750">
                        <a:buFont typeface="Arial" pitchFamily="34" charset="0"/>
                        <a:buChar char="•"/>
                      </a:pPr>
                      <a:r>
                        <a:rPr lang="en-US" dirty="0" smtClean="0"/>
                        <a:t>Ethical /Moral </a:t>
                      </a:r>
                    </a:p>
                    <a:p>
                      <a:pPr marL="285750" indent="-285750">
                        <a:buFont typeface="Arial" pitchFamily="34" charset="0"/>
                        <a:buChar char="•"/>
                      </a:pPr>
                      <a:r>
                        <a:rPr lang="en-US" dirty="0" smtClean="0"/>
                        <a:t>Social </a:t>
                      </a:r>
                    </a:p>
                    <a:p>
                      <a:pPr marL="285750" indent="-285750">
                        <a:buFont typeface="Arial" pitchFamily="34" charset="0"/>
                        <a:buChar char="•"/>
                      </a:pPr>
                      <a:r>
                        <a:rPr lang="en-US" dirty="0" smtClean="0"/>
                        <a:t>Legal </a:t>
                      </a:r>
                    </a:p>
                    <a:p>
                      <a:pPr marL="285750" indent="-285750">
                        <a:buFont typeface="Arial" pitchFamily="34" charset="0"/>
                        <a:buChar char="•"/>
                      </a:pPr>
                      <a:r>
                        <a:rPr lang="en-US" dirty="0" smtClean="0"/>
                        <a:t>Economic </a:t>
                      </a:r>
                    </a:p>
                    <a:p>
                      <a:pPr marL="285750" indent="-285750">
                        <a:buFont typeface="Arial" pitchFamily="34" charset="0"/>
                        <a:buChar char="•"/>
                      </a:pPr>
                      <a:r>
                        <a:rPr lang="en-US" dirty="0" smtClean="0"/>
                        <a:t>Political </a:t>
                      </a:r>
                    </a:p>
                    <a:p>
                      <a:pPr marL="285750" indent="-285750">
                        <a:buFont typeface="Arial" pitchFamily="34" charset="0"/>
                        <a:buChar char="•"/>
                      </a:pPr>
                      <a:r>
                        <a:rPr lang="en-US" dirty="0" smtClean="0"/>
                        <a:t>Level </a:t>
                      </a:r>
                    </a:p>
                    <a:p>
                      <a:pPr marL="342900" indent="-114300">
                        <a:buFont typeface="Arial" pitchFamily="34" charset="0"/>
                        <a:buChar char="•"/>
                      </a:pPr>
                      <a:r>
                        <a:rPr lang="en-US" dirty="0" smtClean="0"/>
                        <a:t>National/ societal </a:t>
                      </a:r>
                    </a:p>
                    <a:p>
                      <a:pPr marL="342900" indent="-114300">
                        <a:buFont typeface="Arial" pitchFamily="34" charset="0"/>
                        <a:buChar char="•"/>
                      </a:pPr>
                      <a:r>
                        <a:rPr lang="en-US" dirty="0" smtClean="0"/>
                        <a:t>Organizational </a:t>
                      </a:r>
                    </a:p>
                    <a:p>
                      <a:pPr marL="342900" indent="-114300">
                        <a:buFont typeface="Arial" pitchFamily="34" charset="0"/>
                        <a:buChar char="•"/>
                      </a:pPr>
                      <a:r>
                        <a:rPr lang="en-US" dirty="0" smtClean="0"/>
                        <a:t>Personal/ individual </a:t>
                      </a:r>
                    </a:p>
                    <a:p>
                      <a:endParaRPr lang="en-US" dirty="0"/>
                    </a:p>
                  </a:txBody>
                  <a:tcPr/>
                </a:tc>
              </a:tr>
              <a:tr h="1293134">
                <a:tc>
                  <a:txBody>
                    <a:bodyPr/>
                    <a:lstStyle/>
                    <a:p>
                      <a:pPr marL="285750" indent="-285750">
                        <a:buFont typeface="Arial" pitchFamily="34" charset="0"/>
                        <a:buChar char="•"/>
                      </a:pPr>
                      <a:r>
                        <a:rPr lang="en-US" sz="1600" dirty="0" smtClean="0"/>
                        <a:t>Report the issue </a:t>
                      </a:r>
                      <a:endParaRPr lang="en-US" sz="1600" dirty="0"/>
                    </a:p>
                  </a:txBody>
                  <a:tcPr/>
                </a:tc>
                <a:tc>
                  <a:txBody>
                    <a:bodyPr/>
                    <a:lstStyle/>
                    <a:p>
                      <a:pPr marL="285750" indent="-285750">
                        <a:buFont typeface="Arial" pitchFamily="34" charset="0"/>
                        <a:buChar char="•"/>
                      </a:pPr>
                      <a:r>
                        <a:rPr lang="en-US" sz="1600" dirty="0" smtClean="0"/>
                        <a:t>Justice approach </a:t>
                      </a:r>
                    </a:p>
                    <a:p>
                      <a:pPr marL="0" indent="0">
                        <a:buFont typeface="Arial" pitchFamily="34" charset="0"/>
                        <a:buNone/>
                      </a:pPr>
                      <a:r>
                        <a:rPr lang="en-US" sz="1600" dirty="0" smtClean="0"/>
                        <a:t>(Fairness,  Equality principle-</a:t>
                      </a:r>
                      <a:r>
                        <a:rPr lang="en-US" sz="1600" baseline="0" dirty="0" smtClean="0"/>
                        <a:t> upholding rights &amp; interest of all stakeholders) </a:t>
                      </a:r>
                      <a:endParaRPr lang="en-US" sz="1600" dirty="0"/>
                    </a:p>
                  </a:txBody>
                  <a:tcPr/>
                </a:tc>
                <a:tc vMerge="1">
                  <a:txBody>
                    <a:bodyPr/>
                    <a:lstStyle/>
                    <a:p>
                      <a:endParaRPr lang="en-US" dirty="0"/>
                    </a:p>
                  </a:txBody>
                  <a:tcPr/>
                </a:tc>
              </a:tr>
              <a:tr h="2255466">
                <a:tc>
                  <a:txBody>
                    <a:bodyPr/>
                    <a:lstStyle/>
                    <a:p>
                      <a:pPr marL="285750" indent="-285750">
                        <a:buFont typeface="Arial" pitchFamily="34" charset="0"/>
                        <a:buChar char="•"/>
                      </a:pPr>
                      <a:r>
                        <a:rPr lang="en-US" sz="1600" dirty="0" smtClean="0"/>
                        <a:t>Work on behavioral</a:t>
                      </a:r>
                      <a:r>
                        <a:rPr lang="en-US" sz="1600" baseline="0" dirty="0" smtClean="0"/>
                        <a:t> change for long-term attitude change </a:t>
                      </a:r>
                    </a:p>
                    <a:p>
                      <a:pPr marL="285750" indent="-285750">
                        <a:buFont typeface="Arial" pitchFamily="34" charset="0"/>
                        <a:buChar char="•"/>
                      </a:pPr>
                      <a:r>
                        <a:rPr lang="en-US" sz="1600" baseline="0" dirty="0" err="1" smtClean="0"/>
                        <a:t>Eg</a:t>
                      </a:r>
                      <a:r>
                        <a:rPr lang="en-US" sz="1600" baseline="0" dirty="0" smtClean="0"/>
                        <a:t>; Role model approach, positive or negative reinforcement, Campaign, </a:t>
                      </a:r>
                      <a:r>
                        <a:rPr lang="en-US" sz="1600" baseline="0" dirty="0" err="1" smtClean="0"/>
                        <a:t>etc</a:t>
                      </a:r>
                      <a:endParaRPr lang="en-US" sz="1600" baseline="0" dirty="0" smtClean="0"/>
                    </a:p>
                    <a:p>
                      <a:pPr marL="285750" indent="-285750">
                        <a:buFont typeface="Arial" pitchFamily="34" charset="0"/>
                        <a:buChar char="•"/>
                      </a:pPr>
                      <a:r>
                        <a:rPr lang="en-US" sz="1600" baseline="0" dirty="0" smtClean="0"/>
                        <a:t>Personal action to correct or realign personal bias, Morals, Conscience</a:t>
                      </a:r>
                    </a:p>
                    <a:p>
                      <a:pPr marL="285750" indent="-285750">
                        <a:buFont typeface="Arial" pitchFamily="34" charset="0"/>
                        <a:buChar char="•"/>
                      </a:pPr>
                      <a:r>
                        <a:rPr lang="en-US" sz="1600" baseline="0" dirty="0" smtClean="0"/>
                        <a:t>Dilemma &amp; Principles </a:t>
                      </a:r>
                    </a:p>
                    <a:p>
                      <a:pPr marL="285750" indent="-285750">
                        <a:buFont typeface="Arial" pitchFamily="34" charset="0"/>
                        <a:buChar char="•"/>
                      </a:pPr>
                      <a:r>
                        <a:rPr lang="en-US" sz="1600" baseline="0" dirty="0" smtClean="0"/>
                        <a:t>Resign/Report/Initiate/Prioritize </a:t>
                      </a:r>
                      <a:endParaRPr lang="en-US" sz="1600" dirty="0"/>
                    </a:p>
                  </a:txBody>
                  <a:tcPr/>
                </a:tc>
                <a:tc>
                  <a:txBody>
                    <a:bodyPr/>
                    <a:lstStyle/>
                    <a:p>
                      <a:pPr marL="285750" indent="-285750">
                        <a:buFont typeface="Arial" pitchFamily="34" charset="0"/>
                        <a:buChar char="•"/>
                      </a:pPr>
                      <a:r>
                        <a:rPr lang="en-US" sz="1600" dirty="0" smtClean="0"/>
                        <a:t>Deontology/Kantian perspective</a:t>
                      </a:r>
                      <a:r>
                        <a:rPr lang="en-US" sz="1600" baseline="0" dirty="0" smtClean="0"/>
                        <a:t> </a:t>
                      </a:r>
                    </a:p>
                    <a:p>
                      <a:pPr marL="0" indent="0">
                        <a:buFont typeface="Arial" pitchFamily="34" charset="0"/>
                        <a:buNone/>
                      </a:pPr>
                      <a:r>
                        <a:rPr lang="en-US" sz="1600" baseline="0" dirty="0" smtClean="0"/>
                        <a:t>(Acting as per duty or moral obligation – based on whether the act is right or wrong- regardless of outcome)</a:t>
                      </a:r>
                    </a:p>
                    <a:p>
                      <a:pPr marL="285750" indent="-285750">
                        <a:buFont typeface="Arial" pitchFamily="34" charset="0"/>
                        <a:buChar char="•"/>
                      </a:pPr>
                      <a:r>
                        <a:rPr lang="en-US" sz="1600" baseline="0" dirty="0" smtClean="0"/>
                        <a:t>Virtue approach </a:t>
                      </a:r>
                    </a:p>
                    <a:p>
                      <a:pPr marL="0" indent="0">
                        <a:buFont typeface="Arial" pitchFamily="34" charset="0"/>
                        <a:buNone/>
                      </a:pPr>
                      <a:r>
                        <a:rPr lang="en-US" sz="1600" baseline="0" dirty="0" smtClean="0"/>
                        <a:t>(Emphasis on virtues or moral character rather than rules/duties) </a:t>
                      </a:r>
                      <a:endParaRPr lang="en-US" sz="1600" dirty="0"/>
                    </a:p>
                  </a:txBody>
                  <a:tcPr/>
                </a:tc>
                <a:tc vMerge="1">
                  <a:txBody>
                    <a:bodyPr/>
                    <a:lstStyle/>
                    <a:p>
                      <a:endParaRPr lang="en-US" dirty="0"/>
                    </a:p>
                  </a:txBody>
                  <a:tcPr/>
                </a:tc>
              </a:tr>
            </a:tbl>
          </a:graphicData>
        </a:graphic>
      </p:graphicFrame>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41</a:t>
            </a:fld>
            <a:endParaRPr lang="en-US"/>
          </a:p>
        </p:txBody>
      </p:sp>
    </p:spTree>
    <p:extLst>
      <p:ext uri="{BB962C8B-B14F-4D97-AF65-F5344CB8AC3E}">
        <p14:creationId xmlns:p14="http://schemas.microsoft.com/office/powerpoint/2010/main" val="10164547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7: Conclude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4000" dirty="0" smtClean="0"/>
              <a:t>By summarizing Your Answer – Stating the final Course of action chosen and briefly explore the reason for opting for the particular option </a:t>
            </a:r>
          </a:p>
          <a:p>
            <a:pPr marL="0" indent="0">
              <a:buNone/>
            </a:pPr>
            <a:r>
              <a:rPr lang="en-US" sz="4000" dirty="0" smtClean="0"/>
              <a:t>Make Sure </a:t>
            </a:r>
          </a:p>
          <a:p>
            <a:r>
              <a:rPr lang="en-US" dirty="0" smtClean="0"/>
              <a:t>Solution provided by you deals with central/core problem in totality </a:t>
            </a:r>
          </a:p>
          <a:p>
            <a:r>
              <a:rPr lang="en-US" dirty="0" smtClean="0"/>
              <a:t>Solution is consistent with the principle of organization and/or code of conduct rules</a:t>
            </a:r>
          </a:p>
          <a:p>
            <a:r>
              <a:rPr lang="en-US" dirty="0" smtClean="0"/>
              <a:t>Be realistic- solution should be practically implementable &amp; within a acceptable risk parameters </a:t>
            </a:r>
          </a:p>
          <a:p>
            <a:r>
              <a:rPr lang="en-US" dirty="0" smtClean="0"/>
              <a:t>Solution is within the authority limit of decision maker- in accordance with his position/responsibilities </a:t>
            </a:r>
          </a:p>
          <a:p>
            <a:r>
              <a:rPr lang="en-US" dirty="0" smtClean="0"/>
              <a:t>Do not suggest undesirable alternatives </a:t>
            </a:r>
          </a:p>
          <a:p>
            <a:r>
              <a:rPr lang="en-US" dirty="0" smtClean="0"/>
              <a:t>Address peripheral problem if any</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42</a:t>
            </a:fld>
            <a:endParaRPr lang="en-US"/>
          </a:p>
        </p:txBody>
      </p:sp>
    </p:spTree>
    <p:extLst>
      <p:ext uri="{BB962C8B-B14F-4D97-AF65-F5344CB8AC3E}">
        <p14:creationId xmlns:p14="http://schemas.microsoft.com/office/powerpoint/2010/main" val="40988759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Case </a:t>
            </a:r>
            <a:r>
              <a:rPr lang="en-US" dirty="0" smtClean="0"/>
              <a:t>study </a:t>
            </a:r>
            <a:endParaRPr lang="en-US" dirty="0"/>
          </a:p>
        </p:txBody>
      </p:sp>
      <p:sp>
        <p:nvSpPr>
          <p:cNvPr id="3" name="Content Placeholder 2"/>
          <p:cNvSpPr>
            <a:spLocks noGrp="1"/>
          </p:cNvSpPr>
          <p:nvPr>
            <p:ph idx="1"/>
          </p:nvPr>
        </p:nvSpPr>
        <p:spPr/>
        <p:txBody>
          <a:bodyPr>
            <a:normAutofit/>
          </a:bodyPr>
          <a:lstStyle/>
          <a:p>
            <a:pPr lvl="0"/>
            <a:r>
              <a:rPr lang="en-US" dirty="0"/>
              <a:t>Case studies are an </a:t>
            </a:r>
            <a:r>
              <a:rPr lang="en-US" dirty="0">
                <a:solidFill>
                  <a:srgbClr val="C00000"/>
                </a:solidFill>
                <a:effectLst>
                  <a:outerShdw blurRad="38100" dist="38100" dir="2700000" algn="tl">
                    <a:srgbClr val="000000">
                      <a:alpha val="43137"/>
                    </a:srgbClr>
                  </a:outerShdw>
                </a:effectLst>
              </a:rPr>
              <a:t>invaluable record of the clinical practices of a </a:t>
            </a:r>
            <a:r>
              <a:rPr lang="en-US" dirty="0" smtClean="0">
                <a:solidFill>
                  <a:srgbClr val="C00000"/>
                </a:solidFill>
                <a:effectLst>
                  <a:outerShdw blurRad="38100" dist="38100" dir="2700000" algn="tl">
                    <a:srgbClr val="000000">
                      <a:alpha val="43137"/>
                    </a:srgbClr>
                  </a:outerShdw>
                </a:effectLst>
              </a:rPr>
              <a:t>profession</a:t>
            </a:r>
          </a:p>
          <a:p>
            <a:pPr lvl="0"/>
            <a:endParaRPr lang="en-US" dirty="0"/>
          </a:p>
          <a:p>
            <a:pPr lvl="0"/>
            <a:r>
              <a:rPr lang="en-US" dirty="0" smtClean="0"/>
              <a:t>They </a:t>
            </a:r>
            <a:r>
              <a:rPr lang="en-US" dirty="0"/>
              <a:t>are </a:t>
            </a:r>
            <a:r>
              <a:rPr lang="en-US" dirty="0">
                <a:solidFill>
                  <a:srgbClr val="C00000"/>
                </a:solidFill>
                <a:effectLst>
                  <a:outerShdw blurRad="38100" dist="38100" dir="2700000" algn="tl">
                    <a:srgbClr val="000000">
                      <a:alpha val="43137"/>
                    </a:srgbClr>
                  </a:outerShdw>
                </a:effectLst>
              </a:rPr>
              <a:t>a record of clinical interactions which help us</a:t>
            </a:r>
            <a:r>
              <a:rPr lang="en-US" dirty="0"/>
              <a:t> to frame questions for more rigorously </a:t>
            </a:r>
            <a:endParaRPr lang="en-US" dirty="0" smtClean="0"/>
          </a:p>
          <a:p>
            <a:pPr marL="0" lvl="0" indent="0">
              <a:buNone/>
            </a:pPr>
            <a:endParaRPr lang="en-US" dirty="0" smtClean="0"/>
          </a:p>
          <a:p>
            <a:r>
              <a:rPr lang="en-US" dirty="0"/>
              <a:t>Case studies also provide </a:t>
            </a:r>
            <a:r>
              <a:rPr lang="en-US" dirty="0">
                <a:solidFill>
                  <a:srgbClr val="C00000"/>
                </a:solidFill>
                <a:effectLst>
                  <a:outerShdw blurRad="38100" dist="38100" dir="2700000" algn="tl">
                    <a:srgbClr val="000000">
                      <a:alpha val="43137"/>
                    </a:srgbClr>
                  </a:outerShdw>
                </a:effectLst>
              </a:rPr>
              <a:t>valuable teaching material, demonstrating both classical and unusual presentations </a:t>
            </a:r>
            <a:r>
              <a:rPr lang="en-US" dirty="0"/>
              <a:t>which may confront the practitioner designed clinical studies.</a:t>
            </a:r>
          </a:p>
          <a:p>
            <a:pPr lvl="0"/>
            <a:endParaRPr lang="en-US" dirty="0"/>
          </a:p>
          <a:p>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43</a:t>
            </a:fld>
            <a:endParaRPr lang="en-US"/>
          </a:p>
        </p:txBody>
      </p:sp>
    </p:spTree>
    <p:extLst>
      <p:ext uri="{BB962C8B-B14F-4D97-AF65-F5344CB8AC3E}">
        <p14:creationId xmlns:p14="http://schemas.microsoft.com/office/powerpoint/2010/main" val="2937768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Scenario</a:t>
            </a:r>
            <a:endParaRPr lang="en-US" dirty="0"/>
          </a:p>
        </p:txBody>
      </p:sp>
      <p:sp>
        <p:nvSpPr>
          <p:cNvPr id="2" name="Content Placeholder 1"/>
          <p:cNvSpPr>
            <a:spLocks noGrp="1"/>
          </p:cNvSpPr>
          <p:nvPr>
            <p:ph idx="1"/>
          </p:nvPr>
        </p:nvSpPr>
        <p:spPr/>
        <p:txBody>
          <a:bodyPr>
            <a:normAutofit/>
          </a:bodyPr>
          <a:lstStyle/>
          <a:p>
            <a:r>
              <a:rPr lang="en-US" dirty="0" smtClean="0"/>
              <a:t>Picture</a:t>
            </a:r>
          </a:p>
          <a:p>
            <a:r>
              <a:rPr lang="en-US" dirty="0" smtClean="0"/>
              <a:t>Child has a rare disease</a:t>
            </a:r>
          </a:p>
          <a:p>
            <a:r>
              <a:rPr lang="en-US" dirty="0" smtClean="0"/>
              <a:t>Professor had found a vaccine in lab</a:t>
            </a:r>
          </a:p>
          <a:p>
            <a:r>
              <a:rPr lang="en-US" dirty="0" smtClean="0"/>
              <a:t>But it is the property of the university</a:t>
            </a:r>
          </a:p>
          <a:p>
            <a:r>
              <a:rPr lang="en-US" dirty="0" smtClean="0"/>
              <a:t>Not tested properly yet phase2,3</a:t>
            </a:r>
          </a:p>
          <a:p>
            <a:r>
              <a:rPr lang="en-US" dirty="0" smtClean="0"/>
              <a:t>Should he brake the lab in night and save his child?</a:t>
            </a:r>
          </a:p>
          <a:p>
            <a:r>
              <a:rPr lang="en-US" dirty="0" smtClean="0">
                <a:solidFill>
                  <a:srgbClr val="7030A0"/>
                </a:solidFill>
              </a:rPr>
              <a:t>If available in shop, but expensive 20000$</a:t>
            </a:r>
          </a:p>
          <a:p>
            <a:r>
              <a:rPr lang="en-US" dirty="0" smtClean="0">
                <a:solidFill>
                  <a:srgbClr val="7030A0"/>
                </a:solidFill>
              </a:rPr>
              <a:t>He had collected 10000$ and bargain, but owner not agree the deal.</a:t>
            </a:r>
          </a:p>
          <a:p>
            <a:r>
              <a:rPr lang="en-US" dirty="0" smtClean="0">
                <a:solidFill>
                  <a:srgbClr val="7030A0"/>
                </a:solidFill>
              </a:rPr>
              <a:t>Should he brake the shop?</a:t>
            </a:r>
            <a:endParaRPr lang="en-US" dirty="0">
              <a:solidFill>
                <a:srgbClr val="7030A0"/>
              </a:solidFill>
            </a:endParaRPr>
          </a:p>
        </p:txBody>
      </p:sp>
      <p:sp>
        <p:nvSpPr>
          <p:cNvPr id="3" name="Date Placeholder 2"/>
          <p:cNvSpPr>
            <a:spLocks noGrp="1"/>
          </p:cNvSpPr>
          <p:nvPr>
            <p:ph type="dt" sz="half" idx="10"/>
          </p:nvPr>
        </p:nvSpPr>
        <p:spPr/>
        <p:txBody>
          <a:bodyPr/>
          <a:lstStyle/>
          <a:p>
            <a:r>
              <a:rPr lang="en-US" smtClean="0"/>
              <a:t>2/9/2020</a:t>
            </a:r>
            <a:endParaRPr lang="en-US"/>
          </a:p>
        </p:txBody>
      </p:sp>
      <p:sp>
        <p:nvSpPr>
          <p:cNvPr id="4" name="Footer Placeholder 3"/>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44</a:t>
            </a:fld>
            <a:endParaRPr lang="en-US"/>
          </a:p>
        </p:txBody>
      </p:sp>
    </p:spTree>
    <p:extLst>
      <p:ext uri="{BB962C8B-B14F-4D97-AF65-F5344CB8AC3E}">
        <p14:creationId xmlns:p14="http://schemas.microsoft.com/office/powerpoint/2010/main" val="27903290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Case 1</a:t>
            </a:r>
            <a:br>
              <a:rPr lang="en-US" b="1" i="1" dirty="0" smtClean="0"/>
            </a:br>
            <a:endParaRPr lang="en-US" dirty="0"/>
          </a:p>
        </p:txBody>
      </p:sp>
      <p:sp>
        <p:nvSpPr>
          <p:cNvPr id="3" name="Content Placeholder 2"/>
          <p:cNvSpPr>
            <a:spLocks noGrp="1"/>
          </p:cNvSpPr>
          <p:nvPr>
            <p:ph idx="1"/>
          </p:nvPr>
        </p:nvSpPr>
        <p:spPr>
          <a:xfrm>
            <a:off x="457200" y="1143000"/>
            <a:ext cx="7239000" cy="5312736"/>
          </a:xfrm>
        </p:spPr>
        <p:txBody>
          <a:bodyPr>
            <a:normAutofit/>
          </a:bodyPr>
          <a:lstStyle/>
          <a:p>
            <a:r>
              <a:rPr lang="en-US" sz="2800" dirty="0" smtClean="0"/>
              <a:t>Jose is a 62-year-old man who just had a needle biopsy of the pancreas showing </a:t>
            </a:r>
            <a:r>
              <a:rPr lang="en-US" sz="2800" dirty="0" err="1" smtClean="0"/>
              <a:t>adenocarcinoma</a:t>
            </a:r>
            <a:r>
              <a:rPr lang="en-US" sz="2800" dirty="0" smtClean="0"/>
              <a:t>. You run into his brother in the hall, and he begs you not to tell Jose because the knowledge would kill him even faster. A family conference to discuss the prognosis is already scheduled for later that afternoon. </a:t>
            </a:r>
          </a:p>
          <a:p>
            <a:r>
              <a:rPr lang="en-US" sz="2800" dirty="0" smtClean="0"/>
              <a:t>How should you handle this?</a:t>
            </a:r>
          </a:p>
          <a:p>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45</a:t>
            </a:fld>
            <a:endParaRPr lang="en-US"/>
          </a:p>
        </p:txBody>
      </p:sp>
    </p:spTree>
    <p:extLst>
      <p:ext uri="{BB962C8B-B14F-4D97-AF65-F5344CB8AC3E}">
        <p14:creationId xmlns:p14="http://schemas.microsoft.com/office/powerpoint/2010/main" val="12816903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sz="2800" dirty="0" smtClean="0"/>
              <a:t>Edgar, a 16-year old male, has asked for a confidential appointment with you in the teen-age clinic. He states that he is sexually active in a monogamous relationship and request an HIV test. The test is positive and despite extensive counseling, he insists that he does not plan to inform her girlfriend, Diana. He also demands that you not interfere. </a:t>
            </a:r>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46</a:t>
            </a:fld>
            <a:endParaRPr lang="en-US"/>
          </a:p>
        </p:txBody>
      </p:sp>
    </p:spTree>
    <p:extLst>
      <p:ext uri="{BB962C8B-B14F-4D97-AF65-F5344CB8AC3E}">
        <p14:creationId xmlns:p14="http://schemas.microsoft.com/office/powerpoint/2010/main" val="2332511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Assuming that your state law permits it, should you inform Diana?</a:t>
            </a:r>
          </a:p>
          <a:p>
            <a:r>
              <a:rPr lang="en-US" sz="3200" dirty="0" smtClean="0"/>
              <a:t>How should you handle this?</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47</a:t>
            </a:fld>
            <a:endParaRPr lang="en-US"/>
          </a:p>
        </p:txBody>
      </p:sp>
    </p:spTree>
    <p:extLst>
      <p:ext uri="{BB962C8B-B14F-4D97-AF65-F5344CB8AC3E}">
        <p14:creationId xmlns:p14="http://schemas.microsoft.com/office/powerpoint/2010/main" val="1929502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a:t>
            </a:r>
            <a:r>
              <a:rPr lang="en-US" dirty="0" smtClean="0"/>
              <a:t>study peer </a:t>
            </a:r>
            <a:r>
              <a:rPr lang="en-US" dirty="0"/>
              <a:t>review </a:t>
            </a:r>
            <a:endParaRPr lang="en-US" dirty="0"/>
          </a:p>
        </p:txBody>
      </p:sp>
      <p:sp>
        <p:nvSpPr>
          <p:cNvPr id="3" name="Content Placeholder 2"/>
          <p:cNvSpPr>
            <a:spLocks noGrp="1"/>
          </p:cNvSpPr>
          <p:nvPr>
            <p:ph idx="1"/>
          </p:nvPr>
        </p:nvSpPr>
        <p:spPr/>
        <p:txBody>
          <a:bodyPr>
            <a:normAutofit lnSpcReduction="10000"/>
          </a:bodyPr>
          <a:lstStyle/>
          <a:p>
            <a:r>
              <a:rPr lang="en-US" dirty="0" smtClean="0"/>
              <a:t>To ensure that case study learning activity provided a platform for students from different discipline </a:t>
            </a:r>
            <a:r>
              <a:rPr lang="en-US" i="1" dirty="0" smtClean="0">
                <a:solidFill>
                  <a:srgbClr val="C00000"/>
                </a:solidFill>
              </a:rPr>
              <a:t>to recognizes different perspectives through interaction and collaboration</a:t>
            </a:r>
            <a:r>
              <a:rPr lang="en-US" dirty="0" smtClean="0"/>
              <a:t>, key aims are identified, the setting was selected, and course development and implementation followed</a:t>
            </a:r>
          </a:p>
          <a:p>
            <a:r>
              <a:rPr lang="en-US" dirty="0" smtClean="0"/>
              <a:t>To meet the primary aim for inter-professional collaboration, students from different disciplinary backgrounds worked together in the design of a case scenario</a:t>
            </a:r>
          </a:p>
          <a:p>
            <a:r>
              <a:rPr lang="en-US" dirty="0" smtClean="0"/>
              <a:t>Through their </a:t>
            </a:r>
            <a:r>
              <a:rPr lang="en-US" i="1" dirty="0" smtClean="0">
                <a:solidFill>
                  <a:srgbClr val="C00000"/>
                </a:solidFill>
              </a:rPr>
              <a:t>combined efforts</a:t>
            </a:r>
            <a:r>
              <a:rPr lang="en-US" dirty="0" smtClean="0"/>
              <a:t>, a case scenario exemplified a complex problem and multiple perspectives would be incorporated in the content of the case itself</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48</a:t>
            </a:fld>
            <a:endParaRPr lang="en-US"/>
          </a:p>
        </p:txBody>
      </p:sp>
    </p:spTree>
    <p:extLst>
      <p:ext uri="{BB962C8B-B14F-4D97-AF65-F5344CB8AC3E}">
        <p14:creationId xmlns:p14="http://schemas.microsoft.com/office/powerpoint/2010/main" val="42526156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development </a:t>
            </a:r>
            <a:endParaRPr lang="en-US" dirty="0"/>
          </a:p>
        </p:txBody>
      </p:sp>
      <p:sp>
        <p:nvSpPr>
          <p:cNvPr id="3" name="Content Placeholder 2"/>
          <p:cNvSpPr>
            <a:spLocks noGrp="1"/>
          </p:cNvSpPr>
          <p:nvPr>
            <p:ph idx="1"/>
          </p:nvPr>
        </p:nvSpPr>
        <p:spPr/>
        <p:txBody>
          <a:bodyPr>
            <a:noAutofit/>
          </a:bodyPr>
          <a:lstStyle/>
          <a:p>
            <a:r>
              <a:rPr lang="en-US" sz="2800" dirty="0" smtClean="0"/>
              <a:t>Main learning outcome to be that students would be able to; </a:t>
            </a:r>
          </a:p>
          <a:p>
            <a:pPr lvl="1"/>
            <a:r>
              <a:rPr lang="en-US" sz="2400" dirty="0" smtClean="0"/>
              <a:t>Collaborate to design a case scenario of an overarching research problems </a:t>
            </a:r>
          </a:p>
          <a:p>
            <a:pPr lvl="1"/>
            <a:r>
              <a:rPr lang="en-US" sz="2400" dirty="0" smtClean="0"/>
              <a:t>Evaluate current solutions through teamwork with people in other professional roles </a:t>
            </a:r>
          </a:p>
          <a:p>
            <a:pPr lvl="1"/>
            <a:r>
              <a:rPr lang="en-US" sz="2400" dirty="0" smtClean="0"/>
              <a:t>Disseminates results of an evidence-based case analysis through oral and written presentations </a:t>
            </a:r>
          </a:p>
          <a:p>
            <a:pPr lvl="1"/>
            <a:r>
              <a:rPr lang="en-US" sz="2400" dirty="0" smtClean="0"/>
              <a:t>Engage classmates in discussion about an overarching problem and adequacy of the evidence </a:t>
            </a:r>
          </a:p>
          <a:p>
            <a:pPr lvl="1"/>
            <a:r>
              <a:rPr lang="en-US" sz="2400" dirty="0" smtClean="0"/>
              <a:t>Critique case presentation in a respectful manner with an inter-professional focus</a:t>
            </a:r>
            <a:endParaRPr lang="en-US" sz="24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49</a:t>
            </a:fld>
            <a:endParaRPr lang="en-US"/>
          </a:p>
        </p:txBody>
      </p:sp>
    </p:spTree>
    <p:extLst>
      <p:ext uri="{BB962C8B-B14F-4D97-AF65-F5344CB8AC3E}">
        <p14:creationId xmlns:p14="http://schemas.microsoft.com/office/powerpoint/2010/main" val="160934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Ethics </a:t>
            </a:r>
            <a:endParaRPr lang="en-US" dirty="0"/>
          </a:p>
        </p:txBody>
      </p:sp>
      <p:sp>
        <p:nvSpPr>
          <p:cNvPr id="3" name="Content Placeholder 2"/>
          <p:cNvSpPr>
            <a:spLocks noGrp="1"/>
          </p:cNvSpPr>
          <p:nvPr>
            <p:ph idx="1"/>
          </p:nvPr>
        </p:nvSpPr>
        <p:spPr/>
        <p:txBody>
          <a:bodyPr>
            <a:normAutofit/>
          </a:bodyPr>
          <a:lstStyle/>
          <a:p>
            <a:pPr>
              <a:lnSpc>
                <a:spcPct val="150000"/>
              </a:lnSpc>
            </a:pPr>
            <a:r>
              <a:rPr lang="en-US" sz="4000" dirty="0"/>
              <a:t>What is ethics?</a:t>
            </a:r>
          </a:p>
          <a:p>
            <a:pPr lvl="1">
              <a:lnSpc>
                <a:spcPct val="150000"/>
              </a:lnSpc>
            </a:pPr>
            <a:r>
              <a:rPr lang="en-US" sz="3500" b="1" dirty="0" smtClean="0"/>
              <a:t>Ethics </a:t>
            </a:r>
            <a:r>
              <a:rPr lang="en-US" sz="3500" dirty="0" smtClean="0"/>
              <a:t>is the </a:t>
            </a:r>
            <a:r>
              <a:rPr lang="en-US" sz="3500" i="1" dirty="0" smtClean="0">
                <a:solidFill>
                  <a:schemeClr val="accent6">
                    <a:lumMod val="75000"/>
                  </a:schemeClr>
                </a:solidFill>
                <a:effectLst>
                  <a:outerShdw blurRad="38100" dist="38100" dir="2700000" algn="tl">
                    <a:srgbClr val="000000">
                      <a:alpha val="43137"/>
                    </a:srgbClr>
                  </a:outerShdw>
                </a:effectLst>
              </a:rPr>
              <a:t>understanding of moral values</a:t>
            </a:r>
            <a:endParaRPr lang="en-US" sz="3500" i="1" dirty="0">
              <a:solidFill>
                <a:schemeClr val="accent6">
                  <a:lumMod val="75000"/>
                </a:schemeClr>
              </a:solidFill>
              <a:effectLst>
                <a:outerShdw blurRad="38100" dist="38100" dir="2700000" algn="tl">
                  <a:srgbClr val="000000">
                    <a:alpha val="43137"/>
                  </a:srgbClr>
                </a:outerShdw>
              </a:effectLst>
            </a:endParaRPr>
          </a:p>
          <a:p>
            <a:pPr lvl="1">
              <a:lnSpc>
                <a:spcPct val="150000"/>
              </a:lnSpc>
            </a:pPr>
            <a:r>
              <a:rPr lang="en-US" sz="3500" dirty="0" smtClean="0"/>
              <a:t>Ethics is the </a:t>
            </a:r>
            <a:r>
              <a:rPr lang="en-US" sz="3500" i="1" dirty="0" smtClean="0">
                <a:solidFill>
                  <a:schemeClr val="accent6">
                    <a:lumMod val="75000"/>
                  </a:schemeClr>
                </a:solidFill>
                <a:effectLst>
                  <a:outerShdw blurRad="38100" dist="38100" dir="2700000" algn="tl">
                    <a:srgbClr val="000000">
                      <a:alpha val="43137"/>
                    </a:srgbClr>
                  </a:outerShdw>
                </a:effectLst>
              </a:rPr>
              <a:t>'science' of morality</a:t>
            </a:r>
            <a:r>
              <a:rPr lang="en-US" sz="3500" dirty="0" smtClean="0"/>
              <a:t>, and defines  systems of moral values.</a:t>
            </a:r>
          </a:p>
          <a:p>
            <a:pPr>
              <a:lnSpc>
                <a:spcPct val="150000"/>
              </a:lnSpc>
            </a:pPr>
            <a:endParaRPr lang="en-US" sz="40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a:t>
            </a:fld>
            <a:endParaRPr lang="en-US"/>
          </a:p>
        </p:txBody>
      </p:sp>
    </p:spTree>
    <p:extLst>
      <p:ext uri="{BB962C8B-B14F-4D97-AF65-F5344CB8AC3E}">
        <p14:creationId xmlns:p14="http://schemas.microsoft.com/office/powerpoint/2010/main" val="51857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criteria </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effectLst>
                  <a:outerShdw blurRad="38100" dist="38100" dir="2700000" algn="tl">
                    <a:srgbClr val="000000">
                      <a:alpha val="43137"/>
                    </a:srgbClr>
                  </a:outerShdw>
                </a:effectLst>
              </a:rPr>
              <a:t>Peer review is key step in the development of each final written case study and analysis report</a:t>
            </a:r>
          </a:p>
          <a:p>
            <a:r>
              <a:rPr lang="en-US" dirty="0" smtClean="0"/>
              <a:t>Critique criteria </a:t>
            </a:r>
          </a:p>
          <a:p>
            <a:pPr marL="457200" indent="-457200">
              <a:buFont typeface="+mj-lt"/>
              <a:buAutoNum type="arabicPeriod"/>
            </a:pPr>
            <a:r>
              <a:rPr lang="en-US" dirty="0" smtClean="0"/>
              <a:t>Case description; clearly identified and demonstrated a sophisticated understanding of the main issues/problems exemplified in case study</a:t>
            </a:r>
          </a:p>
          <a:p>
            <a:pPr marL="457200" indent="-457200">
              <a:buFont typeface="+mj-lt"/>
              <a:buAutoNum type="arabicPeriod"/>
            </a:pPr>
            <a:r>
              <a:rPr lang="en-US" dirty="0" smtClean="0"/>
              <a:t>Case content: case incidents and details interesting and realistically portrayed </a:t>
            </a:r>
          </a:p>
          <a:p>
            <a:pPr marL="457200" indent="-457200">
              <a:buFont typeface="+mj-lt"/>
              <a:buAutoNum type="arabicPeriod"/>
            </a:pPr>
            <a:r>
              <a:rPr lang="en-US" dirty="0" smtClean="0"/>
              <a:t>Stakeholders perspectives: describe unique perspectives of multiple key stakeholders in the case including tensions or conflicts of interests </a:t>
            </a:r>
          </a:p>
          <a:p>
            <a:pPr marL="457200" indent="-457200">
              <a:buFont typeface="+mj-lt"/>
              <a:buAutoNum type="arabicPeriod"/>
            </a:pPr>
            <a:r>
              <a:rPr lang="en-US" dirty="0" smtClean="0"/>
              <a:t>Context and contextual background ; clearly situated with the appropriate details</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50</a:t>
            </a:fld>
            <a:endParaRPr lang="en-US"/>
          </a:p>
        </p:txBody>
      </p:sp>
    </p:spTree>
    <p:extLst>
      <p:ext uri="{BB962C8B-B14F-4D97-AF65-F5344CB8AC3E}">
        <p14:creationId xmlns:p14="http://schemas.microsoft.com/office/powerpoint/2010/main" val="3465010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Critique criteria </a:t>
            </a:r>
          </a:p>
        </p:txBody>
      </p:sp>
      <p:sp>
        <p:nvSpPr>
          <p:cNvPr id="3" name="Content Placeholder 2"/>
          <p:cNvSpPr>
            <a:spLocks noGrp="1"/>
          </p:cNvSpPr>
          <p:nvPr>
            <p:ph idx="1"/>
          </p:nvPr>
        </p:nvSpPr>
        <p:spPr/>
        <p:txBody>
          <a:bodyPr/>
          <a:lstStyle/>
          <a:p>
            <a:pPr marL="0" indent="0">
              <a:buNone/>
            </a:pPr>
            <a:r>
              <a:rPr lang="en-US" dirty="0" smtClean="0"/>
              <a:t>5. Analysis and Evaluation of Issues/Problems; balance in-depth, and critical assessment of the facts of the case in light of relevant empirical and theoretical research, insightful collaborative conclusions </a:t>
            </a:r>
          </a:p>
          <a:p>
            <a:pPr marL="0" indent="0">
              <a:buNone/>
            </a:pPr>
            <a:r>
              <a:rPr lang="en-US" dirty="0" smtClean="0"/>
              <a:t>6. Case Recommendations; Supported primary objectives with strong arguments and well-documented evidence recommendations reasonable and objective </a:t>
            </a:r>
          </a:p>
          <a:p>
            <a:pPr marL="0" indent="0">
              <a:buNone/>
            </a:pPr>
            <a:r>
              <a:rPr lang="en-US" dirty="0" smtClean="0"/>
              <a:t>7. Link to Course reading and additional Research; excellent research into the problem. Clear links to the materials covered in class and more </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51</a:t>
            </a:fld>
            <a:endParaRPr lang="en-US"/>
          </a:p>
        </p:txBody>
      </p:sp>
    </p:spTree>
    <p:extLst>
      <p:ext uri="{BB962C8B-B14F-4D97-AF65-F5344CB8AC3E}">
        <p14:creationId xmlns:p14="http://schemas.microsoft.com/office/powerpoint/2010/main" val="528259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C00000"/>
                </a:solidFill>
                <a:effectLst>
                  <a:outerShdw blurRad="38100" dist="38100" dir="2700000" algn="tl">
                    <a:srgbClr val="000000">
                      <a:alpha val="43137"/>
                    </a:srgbClr>
                  </a:outerShdw>
                </a:effectLst>
              </a:rPr>
              <a:t>Case Study Analysis Criteria for Peer Review</a:t>
            </a:r>
            <a:br>
              <a:rPr lang="en-US" dirty="0">
                <a:solidFill>
                  <a:srgbClr val="C00000"/>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r>
              <a:rPr lang="en-US" dirty="0"/>
              <a:t>Evaluation criteria </a:t>
            </a:r>
            <a:r>
              <a:rPr lang="en-US" dirty="0" smtClean="0"/>
              <a:t>for case study analysis </a:t>
            </a:r>
            <a:endParaRPr lang="en-US" dirty="0"/>
          </a:p>
          <a:p>
            <a:r>
              <a:rPr lang="en-US" dirty="0" smtClean="0"/>
              <a:t>A three point rating scale </a:t>
            </a:r>
          </a:p>
          <a:p>
            <a:r>
              <a:rPr lang="en-US" dirty="0" smtClean="0"/>
              <a:t>Met </a:t>
            </a:r>
          </a:p>
          <a:p>
            <a:r>
              <a:rPr lang="en-US" dirty="0" smtClean="0"/>
              <a:t>Partially met </a:t>
            </a:r>
          </a:p>
          <a:p>
            <a:r>
              <a:rPr lang="en-US" dirty="0" smtClean="0"/>
              <a:t>Not met </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52</a:t>
            </a:fld>
            <a:endParaRPr lang="en-US"/>
          </a:p>
        </p:txBody>
      </p:sp>
    </p:spTree>
    <p:extLst>
      <p:ext uri="{BB962C8B-B14F-4D97-AF65-F5344CB8AC3E}">
        <p14:creationId xmlns:p14="http://schemas.microsoft.com/office/powerpoint/2010/main" val="21779629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990600"/>
          </a:xfrm>
        </p:spPr>
        <p:txBody>
          <a:bodyPr/>
          <a:lstStyle/>
          <a:p>
            <a:r>
              <a:rPr lang="en-US" dirty="0" smtClean="0"/>
              <a:t>Implementation </a:t>
            </a:r>
            <a:endParaRPr lang="en-US" dirty="0"/>
          </a:p>
        </p:txBody>
      </p:sp>
      <p:sp>
        <p:nvSpPr>
          <p:cNvPr id="3" name="Content Placeholder 2"/>
          <p:cNvSpPr>
            <a:spLocks noGrp="1"/>
          </p:cNvSpPr>
          <p:nvPr>
            <p:ph idx="1"/>
          </p:nvPr>
        </p:nvSpPr>
        <p:spPr/>
        <p:txBody>
          <a:bodyPr/>
          <a:lstStyle/>
          <a:p>
            <a:r>
              <a:rPr lang="en-US" dirty="0" smtClean="0"/>
              <a:t>IPE activity was delivered through an online platform for information sharing, discussions, presentations,</a:t>
            </a:r>
          </a:p>
          <a:p>
            <a:r>
              <a:rPr lang="en-US" dirty="0" smtClean="0"/>
              <a:t>And feedback </a:t>
            </a:r>
          </a:p>
          <a:p>
            <a:r>
              <a:rPr lang="en-US" dirty="0" smtClean="0"/>
              <a:t>5 stages </a:t>
            </a:r>
          </a:p>
          <a:p>
            <a:r>
              <a:rPr lang="en-US" dirty="0" smtClean="0"/>
              <a:t>Stage one: Group case discussion </a:t>
            </a:r>
          </a:p>
          <a:p>
            <a:r>
              <a:rPr lang="en-US" dirty="0" smtClean="0"/>
              <a:t>Stage two: inter-professional collaboration in case analysis</a:t>
            </a:r>
          </a:p>
          <a:p>
            <a:r>
              <a:rPr lang="en-US" dirty="0" smtClean="0"/>
              <a:t>Stage three: case study design </a:t>
            </a:r>
          </a:p>
          <a:p>
            <a:r>
              <a:rPr lang="en-US" dirty="0" smtClean="0"/>
              <a:t>Stage four: Case presentations and review</a:t>
            </a:r>
          </a:p>
          <a:p>
            <a:r>
              <a:rPr lang="en-US" dirty="0" smtClean="0"/>
              <a:t>Stage five: write case study  </a:t>
            </a:r>
          </a:p>
          <a:p>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53</a:t>
            </a:fld>
            <a:endParaRPr lang="en-US"/>
          </a:p>
        </p:txBody>
      </p:sp>
    </p:spTree>
    <p:extLst>
      <p:ext uri="{BB962C8B-B14F-4D97-AF65-F5344CB8AC3E}">
        <p14:creationId xmlns:p14="http://schemas.microsoft.com/office/powerpoint/2010/main" val="42024418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 one: Group case discussion </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Students reviewed a presentation about </a:t>
            </a:r>
          </a:p>
          <a:p>
            <a:pPr lvl="1"/>
            <a:r>
              <a:rPr lang="en-US" sz="2400" dirty="0" smtClean="0"/>
              <a:t>The Purpose </a:t>
            </a:r>
            <a:endParaRPr lang="en-US" sz="2400" dirty="0"/>
          </a:p>
          <a:p>
            <a:pPr lvl="1"/>
            <a:r>
              <a:rPr lang="en-US" sz="2400" dirty="0"/>
              <a:t>Scope </a:t>
            </a:r>
          </a:p>
          <a:p>
            <a:pPr lvl="1"/>
            <a:r>
              <a:rPr lang="en-US" sz="2400" dirty="0"/>
              <a:t>Evaluations through audio recorded </a:t>
            </a:r>
            <a:r>
              <a:rPr lang="en-US" sz="2400" dirty="0" smtClean="0"/>
              <a:t>module</a:t>
            </a:r>
          </a:p>
          <a:p>
            <a:pPr marL="274320" lvl="1" indent="0">
              <a:buNone/>
            </a:pPr>
            <a:endParaRPr lang="en-US" sz="2400" dirty="0" smtClean="0"/>
          </a:p>
          <a:p>
            <a:r>
              <a:rPr lang="en-US" sz="2800" dirty="0" smtClean="0"/>
              <a:t>Students are instructed to write a short case analysis and post this in the online classroom discussion </a:t>
            </a:r>
            <a:endParaRPr lang="en-US" sz="2800" dirty="0"/>
          </a:p>
          <a:p>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54</a:t>
            </a:fld>
            <a:endParaRPr lang="en-US"/>
          </a:p>
        </p:txBody>
      </p:sp>
    </p:spTree>
    <p:extLst>
      <p:ext uri="{BB962C8B-B14F-4D97-AF65-F5344CB8AC3E}">
        <p14:creationId xmlns:p14="http://schemas.microsoft.com/office/powerpoint/2010/main" val="142407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Stage two: inter-professional collaboration in case analysis</a:t>
            </a:r>
            <a:br>
              <a:rPr lang="en-US" sz="3200" dirty="0"/>
            </a:br>
            <a:endParaRPr lang="en-US" sz="3200" dirty="0"/>
          </a:p>
        </p:txBody>
      </p:sp>
      <p:sp>
        <p:nvSpPr>
          <p:cNvPr id="3" name="Content Placeholder 2"/>
          <p:cNvSpPr>
            <a:spLocks noGrp="1"/>
          </p:cNvSpPr>
          <p:nvPr>
            <p:ph idx="1"/>
          </p:nvPr>
        </p:nvSpPr>
        <p:spPr/>
        <p:txBody>
          <a:bodyPr>
            <a:normAutofit/>
          </a:bodyPr>
          <a:lstStyle/>
          <a:p>
            <a:pPr>
              <a:lnSpc>
                <a:spcPct val="150000"/>
              </a:lnSpc>
            </a:pPr>
            <a:r>
              <a:rPr lang="en-US" sz="2800" dirty="0" smtClean="0"/>
              <a:t>Students identified the key coordinating element required to address this case</a:t>
            </a:r>
          </a:p>
          <a:p>
            <a:pPr>
              <a:lnSpc>
                <a:spcPct val="150000"/>
              </a:lnSpc>
            </a:pPr>
            <a:r>
              <a:rPr lang="en-US" sz="2800" dirty="0" smtClean="0"/>
              <a:t>They also provide rationale for an inter-professional approach to addressing real world issues in the delivery of quality health care</a:t>
            </a:r>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55</a:t>
            </a:fld>
            <a:endParaRPr lang="en-US"/>
          </a:p>
        </p:txBody>
      </p:sp>
    </p:spTree>
    <p:extLst>
      <p:ext uri="{BB962C8B-B14F-4D97-AF65-F5344CB8AC3E}">
        <p14:creationId xmlns:p14="http://schemas.microsoft.com/office/powerpoint/2010/main" val="7342904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 three: case study design </a:t>
            </a:r>
            <a:br>
              <a:rPr lang="en-US" dirty="0"/>
            </a:br>
            <a:endParaRPr lang="en-US" dirty="0"/>
          </a:p>
        </p:txBody>
      </p:sp>
      <p:sp>
        <p:nvSpPr>
          <p:cNvPr id="3" name="Content Placeholder 2"/>
          <p:cNvSpPr>
            <a:spLocks noGrp="1"/>
          </p:cNvSpPr>
          <p:nvPr>
            <p:ph idx="1"/>
          </p:nvPr>
        </p:nvSpPr>
        <p:spPr/>
        <p:txBody>
          <a:bodyPr/>
          <a:lstStyle/>
          <a:p>
            <a:r>
              <a:rPr lang="en-US" dirty="0" smtClean="0"/>
              <a:t>Students were tasked with designing a case scenario to </a:t>
            </a:r>
            <a:r>
              <a:rPr lang="en-US" i="1" dirty="0" smtClean="0">
                <a:solidFill>
                  <a:srgbClr val="C00000"/>
                </a:solidFill>
              </a:rPr>
              <a:t>exemplify overarching problems in a health or community setting </a:t>
            </a:r>
            <a:r>
              <a:rPr lang="en-US" dirty="0" smtClean="0"/>
              <a:t>through collaboration with one or more individuals from different disciplines </a:t>
            </a:r>
          </a:p>
          <a:p>
            <a:r>
              <a:rPr lang="en-US" dirty="0" smtClean="0"/>
              <a:t>Students are matched up themselves into </a:t>
            </a:r>
            <a:r>
              <a:rPr lang="en-US" i="1" dirty="0" smtClean="0">
                <a:solidFill>
                  <a:srgbClr val="C00000"/>
                </a:solidFill>
              </a:rPr>
              <a:t>small groups </a:t>
            </a:r>
          </a:p>
          <a:p>
            <a:r>
              <a:rPr lang="en-US" dirty="0" smtClean="0"/>
              <a:t>Each small group develops </a:t>
            </a:r>
            <a:r>
              <a:rPr lang="en-US" i="1" dirty="0" smtClean="0">
                <a:solidFill>
                  <a:srgbClr val="C00000"/>
                </a:solidFill>
              </a:rPr>
              <a:t>case based analysis </a:t>
            </a:r>
          </a:p>
          <a:p>
            <a:r>
              <a:rPr lang="en-US" dirty="0" smtClean="0"/>
              <a:t>Students are required to consider at least </a:t>
            </a:r>
            <a:r>
              <a:rPr lang="en-US" i="1" dirty="0" smtClean="0">
                <a:solidFill>
                  <a:srgbClr val="C00000"/>
                </a:solidFill>
              </a:rPr>
              <a:t>three different stakeholders</a:t>
            </a:r>
            <a:r>
              <a:rPr lang="en-US" dirty="0" smtClean="0"/>
              <a:t> in case analysis</a:t>
            </a:r>
          </a:p>
          <a:p>
            <a:r>
              <a:rPr lang="en-US" dirty="0" smtClean="0"/>
              <a:t>Finally, each small group provided empirically based </a:t>
            </a:r>
            <a:r>
              <a:rPr lang="en-US" i="1" dirty="0" smtClean="0">
                <a:solidFill>
                  <a:srgbClr val="C00000"/>
                </a:solidFill>
              </a:rPr>
              <a:t>recommendations for problem solving with targeted solutions and evaluations </a:t>
            </a:r>
          </a:p>
          <a:p>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56</a:t>
            </a:fld>
            <a:endParaRPr lang="en-US"/>
          </a:p>
        </p:txBody>
      </p:sp>
    </p:spTree>
    <p:extLst>
      <p:ext uri="{BB962C8B-B14F-4D97-AF65-F5344CB8AC3E}">
        <p14:creationId xmlns:p14="http://schemas.microsoft.com/office/powerpoint/2010/main" val="35661233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 four: Case presentations and review</a:t>
            </a:r>
            <a:br>
              <a:rPr lang="en-US" dirty="0"/>
            </a:b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smtClean="0"/>
              <a:t>Students group presented their case studies using power point  format in synchronous web-based platform </a:t>
            </a:r>
          </a:p>
          <a:p>
            <a:pPr>
              <a:lnSpc>
                <a:spcPct val="150000"/>
              </a:lnSpc>
            </a:pPr>
            <a:r>
              <a:rPr lang="en-US" sz="2800" dirty="0" smtClean="0"/>
              <a:t>Each of the other students was asked to critique their peer’s presentations in a constructive manner using the </a:t>
            </a:r>
            <a:r>
              <a:rPr lang="en-US" sz="2800" dirty="0">
                <a:solidFill>
                  <a:srgbClr val="C00000"/>
                </a:solidFill>
                <a:effectLst>
                  <a:outerShdw blurRad="38100" dist="38100" dir="2700000" algn="tl">
                    <a:srgbClr val="000000">
                      <a:alpha val="43137"/>
                    </a:srgbClr>
                  </a:outerShdw>
                </a:effectLst>
              </a:rPr>
              <a:t>C</a:t>
            </a:r>
            <a:r>
              <a:rPr lang="en-US" sz="2800" dirty="0" smtClean="0">
                <a:solidFill>
                  <a:srgbClr val="C00000"/>
                </a:solidFill>
                <a:effectLst>
                  <a:outerShdw blurRad="38100" dist="38100" dir="2700000" algn="tl">
                    <a:srgbClr val="000000">
                      <a:alpha val="43137"/>
                    </a:srgbClr>
                  </a:outerShdw>
                </a:effectLst>
              </a:rPr>
              <a:t>ase </a:t>
            </a:r>
            <a:r>
              <a:rPr lang="en-US" sz="2800" dirty="0">
                <a:solidFill>
                  <a:srgbClr val="C00000"/>
                </a:solidFill>
                <a:effectLst>
                  <a:outerShdw blurRad="38100" dist="38100" dir="2700000" algn="tl">
                    <a:srgbClr val="000000">
                      <a:alpha val="43137"/>
                    </a:srgbClr>
                  </a:outerShdw>
                </a:effectLst>
              </a:rPr>
              <a:t>S</a:t>
            </a:r>
            <a:r>
              <a:rPr lang="en-US" sz="2800" dirty="0" smtClean="0">
                <a:solidFill>
                  <a:srgbClr val="C00000"/>
                </a:solidFill>
                <a:effectLst>
                  <a:outerShdw blurRad="38100" dist="38100" dir="2700000" algn="tl">
                    <a:srgbClr val="000000">
                      <a:alpha val="43137"/>
                    </a:srgbClr>
                  </a:outerShdw>
                </a:effectLst>
              </a:rPr>
              <a:t>tudy </a:t>
            </a:r>
            <a:r>
              <a:rPr lang="en-US" sz="2800" dirty="0">
                <a:solidFill>
                  <a:srgbClr val="C00000"/>
                </a:solidFill>
                <a:effectLst>
                  <a:outerShdw blurRad="38100" dist="38100" dir="2700000" algn="tl">
                    <a:srgbClr val="000000">
                      <a:alpha val="43137"/>
                    </a:srgbClr>
                  </a:outerShdw>
                </a:effectLst>
              </a:rPr>
              <a:t>A</a:t>
            </a:r>
            <a:r>
              <a:rPr lang="en-US" sz="2800" dirty="0" smtClean="0">
                <a:solidFill>
                  <a:srgbClr val="C00000"/>
                </a:solidFill>
                <a:effectLst>
                  <a:outerShdw blurRad="38100" dist="38100" dir="2700000" algn="tl">
                    <a:srgbClr val="000000">
                      <a:alpha val="43137"/>
                    </a:srgbClr>
                  </a:outerShdw>
                </a:effectLst>
              </a:rPr>
              <a:t>nalysis Criteria for Peer Review</a:t>
            </a:r>
            <a:endParaRPr lang="en-US" sz="2800" dirty="0">
              <a:solidFill>
                <a:srgbClr val="C0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57</a:t>
            </a:fld>
            <a:endParaRPr lang="en-US"/>
          </a:p>
        </p:txBody>
      </p:sp>
    </p:spTree>
    <p:extLst>
      <p:ext uri="{BB962C8B-B14F-4D97-AF65-F5344CB8AC3E}">
        <p14:creationId xmlns:p14="http://schemas.microsoft.com/office/powerpoint/2010/main" val="3156487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 five: write case study  </a:t>
            </a:r>
            <a:br>
              <a:rPr lang="en-US" dirty="0"/>
            </a:br>
            <a:endParaRPr lang="en-US" dirty="0"/>
          </a:p>
        </p:txBody>
      </p:sp>
      <p:sp>
        <p:nvSpPr>
          <p:cNvPr id="3" name="Content Placeholder 2"/>
          <p:cNvSpPr>
            <a:spLocks noGrp="1"/>
          </p:cNvSpPr>
          <p:nvPr>
            <p:ph idx="1"/>
          </p:nvPr>
        </p:nvSpPr>
        <p:spPr/>
        <p:txBody>
          <a:bodyPr>
            <a:normAutofit fontScale="92500"/>
          </a:bodyPr>
          <a:lstStyle/>
          <a:p>
            <a:pPr algn="just">
              <a:lnSpc>
                <a:spcPct val="150000"/>
              </a:lnSpc>
            </a:pPr>
            <a:r>
              <a:rPr lang="en-US" sz="2800" dirty="0" smtClean="0"/>
              <a:t>Students group </a:t>
            </a:r>
            <a:r>
              <a:rPr lang="en-US" sz="2800" i="1" dirty="0" smtClean="0">
                <a:solidFill>
                  <a:srgbClr val="C00000"/>
                </a:solidFill>
              </a:rPr>
              <a:t>reflected on their case presentations </a:t>
            </a:r>
            <a:r>
              <a:rPr lang="en-US" sz="2800" dirty="0" smtClean="0"/>
              <a:t>and </a:t>
            </a:r>
            <a:r>
              <a:rPr lang="en-US" sz="2800" i="1" dirty="0" smtClean="0">
                <a:solidFill>
                  <a:srgbClr val="C00000"/>
                </a:solidFill>
              </a:rPr>
              <a:t>utilize feedback </a:t>
            </a:r>
            <a:r>
              <a:rPr lang="en-US" sz="2800" dirty="0" smtClean="0"/>
              <a:t>to revise their case study and analysis </a:t>
            </a:r>
            <a:r>
              <a:rPr lang="en-US" sz="2800" i="1" dirty="0" smtClean="0">
                <a:solidFill>
                  <a:srgbClr val="C00000"/>
                </a:solidFill>
              </a:rPr>
              <a:t>to develop a final written case study </a:t>
            </a:r>
            <a:r>
              <a:rPr lang="en-US" sz="2800" dirty="0" smtClean="0"/>
              <a:t>for faculty review and </a:t>
            </a:r>
            <a:r>
              <a:rPr lang="en-US" sz="2800" i="1" dirty="0" smtClean="0">
                <a:solidFill>
                  <a:srgbClr val="C00000"/>
                </a:solidFill>
              </a:rPr>
              <a:t>grading</a:t>
            </a:r>
            <a:r>
              <a:rPr lang="en-US" sz="2800" dirty="0" smtClean="0"/>
              <a:t> </a:t>
            </a:r>
          </a:p>
          <a:p>
            <a:pPr algn="just">
              <a:lnSpc>
                <a:spcPct val="150000"/>
              </a:lnSpc>
            </a:pPr>
            <a:r>
              <a:rPr lang="en-US" sz="2800" dirty="0" smtClean="0"/>
              <a:t>Faculty assessed </a:t>
            </a:r>
            <a:r>
              <a:rPr lang="en-US" sz="2800" i="1" dirty="0" smtClean="0">
                <a:solidFill>
                  <a:srgbClr val="C00000"/>
                </a:solidFill>
              </a:rPr>
              <a:t>how well student groups incorporated feedback from the instructors and peers </a:t>
            </a:r>
            <a:r>
              <a:rPr lang="en-US" sz="2800" dirty="0" smtClean="0"/>
              <a:t>to enhance their overall case study and analysis. </a:t>
            </a:r>
            <a:endParaRPr lang="en-US" sz="28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58</a:t>
            </a:fld>
            <a:endParaRPr lang="en-US"/>
          </a:p>
        </p:txBody>
      </p:sp>
    </p:spTree>
    <p:extLst>
      <p:ext uri="{BB962C8B-B14F-4D97-AF65-F5344CB8AC3E}">
        <p14:creationId xmlns:p14="http://schemas.microsoft.com/office/powerpoint/2010/main" val="39625158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pPr algn="just"/>
            <a:r>
              <a:rPr lang="en-US" dirty="0" smtClean="0"/>
              <a:t>The students </a:t>
            </a:r>
            <a:r>
              <a:rPr lang="en-US" i="1" dirty="0" smtClean="0">
                <a:solidFill>
                  <a:srgbClr val="C00000"/>
                </a:solidFill>
              </a:rPr>
              <a:t>could benefit more</a:t>
            </a:r>
            <a:r>
              <a:rPr lang="en-US" dirty="0" smtClean="0"/>
              <a:t> if </a:t>
            </a:r>
            <a:r>
              <a:rPr lang="en-US" i="1" dirty="0" smtClean="0">
                <a:solidFill>
                  <a:srgbClr val="C00000"/>
                </a:solidFill>
              </a:rPr>
              <a:t>tasked with collaborating to design a unique case scenario </a:t>
            </a:r>
            <a:r>
              <a:rPr lang="en-US" dirty="0" smtClean="0"/>
              <a:t>that reflected problem within their own fields </a:t>
            </a:r>
          </a:p>
          <a:p>
            <a:pPr algn="just"/>
            <a:r>
              <a:rPr lang="en-US" dirty="0" smtClean="0"/>
              <a:t>This IPE learning process was intended to meet students’ </a:t>
            </a:r>
            <a:r>
              <a:rPr lang="en-US" i="1" dirty="0" smtClean="0">
                <a:solidFill>
                  <a:srgbClr val="C00000"/>
                </a:solidFill>
              </a:rPr>
              <a:t>own professional competencies </a:t>
            </a:r>
            <a:r>
              <a:rPr lang="en-US" dirty="0" smtClean="0"/>
              <a:t>as well as </a:t>
            </a:r>
            <a:r>
              <a:rPr lang="en-US" i="1" dirty="0" smtClean="0">
                <a:solidFill>
                  <a:srgbClr val="C00000"/>
                </a:solidFill>
              </a:rPr>
              <a:t>inter-professional collaborative practice</a:t>
            </a:r>
            <a:r>
              <a:rPr lang="en-US" dirty="0" smtClean="0"/>
              <a:t> through shared discovery of an empirical and theoretical basis for case analysis.</a:t>
            </a:r>
          </a:p>
          <a:p>
            <a:pPr algn="just"/>
            <a:r>
              <a:rPr lang="en-US" dirty="0" smtClean="0"/>
              <a:t>Thus, knowledge translation became a secondary, and complementary, aim of this learning activity.   </a:t>
            </a:r>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59</a:t>
            </a:fld>
            <a:endParaRPr lang="en-US"/>
          </a:p>
        </p:txBody>
      </p:sp>
    </p:spTree>
    <p:extLst>
      <p:ext uri="{BB962C8B-B14F-4D97-AF65-F5344CB8AC3E}">
        <p14:creationId xmlns:p14="http://schemas.microsoft.com/office/powerpoint/2010/main" val="317872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normAutofit/>
          </a:bodyPr>
          <a:lstStyle/>
          <a:p>
            <a:r>
              <a:rPr lang="en-US" dirty="0" smtClean="0"/>
              <a:t>What is Ethics?  </a:t>
            </a:r>
          </a:p>
        </p:txBody>
      </p:sp>
      <p:sp>
        <p:nvSpPr>
          <p:cNvPr id="5123" name="Content Placeholder 4"/>
          <p:cNvSpPr>
            <a:spLocks noGrp="1"/>
          </p:cNvSpPr>
          <p:nvPr>
            <p:ph idx="1"/>
          </p:nvPr>
        </p:nvSpPr>
        <p:spPr/>
        <p:txBody>
          <a:bodyPr>
            <a:normAutofit/>
          </a:bodyPr>
          <a:lstStyle/>
          <a:p>
            <a:pPr>
              <a:lnSpc>
                <a:spcPct val="150000"/>
              </a:lnSpc>
            </a:pPr>
            <a:r>
              <a:rPr lang="en-US" sz="3200" dirty="0" smtClean="0"/>
              <a:t>Ethics is the branch of study dealing with what is the proper course of action for individuals interacting with each other. </a:t>
            </a:r>
            <a:endParaRPr lang="en-US" sz="3200" dirty="0"/>
          </a:p>
          <a:p>
            <a:pPr lvl="1">
              <a:lnSpc>
                <a:spcPct val="150000"/>
              </a:lnSpc>
            </a:pPr>
            <a:r>
              <a:rPr lang="en-US" sz="2800" dirty="0" smtClean="0"/>
              <a:t>It is the study of right and wrong in human endeavors.</a:t>
            </a:r>
          </a:p>
          <a:p>
            <a:pPr lvl="1">
              <a:lnSpc>
                <a:spcPct val="150000"/>
              </a:lnSpc>
            </a:pPr>
            <a:r>
              <a:rPr lang="en-US" sz="2800" dirty="0" smtClean="0"/>
              <a:t>It </a:t>
            </a:r>
            <a:r>
              <a:rPr lang="en-US" sz="2800" dirty="0"/>
              <a:t>answers the question, "What should I do?" </a:t>
            </a:r>
            <a:endParaRPr lang="en-US" sz="2800" dirty="0" smtClean="0"/>
          </a:p>
          <a:p>
            <a:pPr lvl="1">
              <a:lnSpc>
                <a:spcPct val="150000"/>
              </a:lnSpc>
            </a:pPr>
            <a:endParaRPr lang="en-US" sz="3200" dirty="0"/>
          </a:p>
          <a:p>
            <a:pPr>
              <a:lnSpc>
                <a:spcPct val="150000"/>
              </a:lnSpc>
            </a:pPr>
            <a:endParaRPr lang="en-US" sz="3200" dirty="0" smtClean="0"/>
          </a:p>
          <a:p>
            <a:pPr>
              <a:lnSpc>
                <a:spcPct val="150000"/>
              </a:lnSpc>
              <a:buNone/>
            </a:pPr>
            <a:endParaRPr lang="en-US" sz="3200" dirty="0" smtClean="0"/>
          </a:p>
          <a:p>
            <a:pPr>
              <a:lnSpc>
                <a:spcPct val="150000"/>
              </a:lnSpc>
            </a:pPr>
            <a:endParaRPr lang="en-US" sz="3200" dirty="0" smtClean="0"/>
          </a:p>
        </p:txBody>
      </p:sp>
      <p:sp>
        <p:nvSpPr>
          <p:cNvPr id="4" name="Date Placeholder 3"/>
          <p:cNvSpPr>
            <a:spLocks noGrp="1"/>
          </p:cNvSpPr>
          <p:nvPr>
            <p:ph type="dt" sz="half" idx="10"/>
          </p:nvPr>
        </p:nvSpPr>
        <p:spPr/>
        <p:txBody>
          <a:bodyPr/>
          <a:lstStyle/>
          <a:p>
            <a:r>
              <a:rPr lang="en-US" smtClean="0"/>
              <a:t>2/9/2020</a:t>
            </a:r>
            <a:endParaRPr lang="en-US"/>
          </a:p>
        </p:txBody>
      </p:sp>
      <p:sp>
        <p:nvSpPr>
          <p:cNvPr id="6" name="Footer Placeholder 5"/>
          <p:cNvSpPr>
            <a:spLocks noGrp="1"/>
          </p:cNvSpPr>
          <p:nvPr>
            <p:ph type="ftr" sz="quarter" idx="11"/>
          </p:nvPr>
        </p:nvSpPr>
        <p:spPr/>
        <p:txBody>
          <a:bodyPr/>
          <a:lstStyle/>
          <a:p>
            <a:r>
              <a:rPr lang="en-US" smtClean="0"/>
              <a:t>Case study in ethics 2020</a:t>
            </a:r>
            <a:endParaRPr lang="en-US"/>
          </a:p>
        </p:txBody>
      </p:sp>
      <p:sp>
        <p:nvSpPr>
          <p:cNvPr id="5" name="Slide Number Placeholder 4"/>
          <p:cNvSpPr>
            <a:spLocks noGrp="1"/>
          </p:cNvSpPr>
          <p:nvPr>
            <p:ph type="sldNum" sz="quarter" idx="12"/>
          </p:nvPr>
        </p:nvSpPr>
        <p:spPr/>
        <p:txBody>
          <a:bodyPr/>
          <a:lstStyle/>
          <a:p>
            <a:fld id="{DC853032-0368-4D15-BB99-664B5423C563}" type="slidenum">
              <a:rPr lang="en-US" smtClean="0"/>
              <a:pPr/>
              <a:t>6</a:t>
            </a:fld>
            <a:endParaRPr lang="en-US"/>
          </a:p>
        </p:txBody>
      </p:sp>
    </p:spTree>
    <p:extLst>
      <p:ext uri="{BB962C8B-B14F-4D97-AF65-F5344CB8AC3E}">
        <p14:creationId xmlns:p14="http://schemas.microsoft.com/office/powerpoint/2010/main" val="36382687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World </a:t>
            </a:r>
            <a:r>
              <a:rPr lang="en-US" dirty="0"/>
              <a:t>Health Organization. (2010). Framework for Action on </a:t>
            </a:r>
            <a:r>
              <a:rPr lang="en-US" dirty="0" err="1"/>
              <a:t>Interprofessional</a:t>
            </a:r>
            <a:r>
              <a:rPr lang="en-US" dirty="0"/>
              <a:t> Education and Collaborative Practice. Geneva, Switzerland: WHO Press</a:t>
            </a:r>
            <a:r>
              <a:rPr lang="en-US" dirty="0" smtClean="0"/>
              <a:t>.</a:t>
            </a:r>
          </a:p>
          <a:p>
            <a:pPr marL="0" indent="0">
              <a:buNone/>
            </a:pPr>
            <a:endParaRPr lang="en-US" dirty="0" smtClean="0"/>
          </a:p>
          <a:p>
            <a:r>
              <a:rPr lang="en-US" dirty="0" smtClean="0"/>
              <a:t>Medicine &amp; Ethics by Prof. </a:t>
            </a:r>
            <a:r>
              <a:rPr lang="en-US" dirty="0" err="1" smtClean="0"/>
              <a:t>Dr</a:t>
            </a:r>
            <a:r>
              <a:rPr lang="en-US" dirty="0" smtClean="0"/>
              <a:t> Chit </a:t>
            </a:r>
            <a:r>
              <a:rPr lang="en-US" dirty="0" err="1" smtClean="0"/>
              <a:t>Soe</a:t>
            </a:r>
            <a:r>
              <a:rPr lang="en-US" dirty="0" smtClean="0"/>
              <a:t>, Professor/Head, Department </a:t>
            </a:r>
            <a:r>
              <a:rPr lang="en-US" dirty="0"/>
              <a:t>of </a:t>
            </a:r>
            <a:r>
              <a:rPr lang="en-US" dirty="0" smtClean="0"/>
              <a:t>Medicine, Rheumatology Department, lecture power point</a:t>
            </a:r>
          </a:p>
          <a:p>
            <a:pPr marL="0" indent="0">
              <a:buNone/>
            </a:pPr>
            <a:endParaRPr lang="en-US" dirty="0"/>
          </a:p>
          <a:p>
            <a:r>
              <a:rPr lang="en-US" dirty="0"/>
              <a:t>'Shea M.C., </a:t>
            </a:r>
            <a:r>
              <a:rPr lang="en-US" dirty="0" err="1"/>
              <a:t>Palermo,C</a:t>
            </a:r>
            <a:r>
              <a:rPr lang="en-US" dirty="0"/>
              <a:t>., </a:t>
            </a:r>
            <a:r>
              <a:rPr lang="en-US" dirty="0" err="1"/>
              <a:t>Rogers,G.D</a:t>
            </a:r>
            <a:r>
              <a:rPr lang="en-US" dirty="0"/>
              <a:t>., </a:t>
            </a:r>
            <a:r>
              <a:rPr lang="en-US" dirty="0" err="1"/>
              <a:t>Williams,L.T</a:t>
            </a:r>
            <a:r>
              <a:rPr lang="en-US" dirty="0"/>
              <a:t>., Simulation-Based Learning Experiences in Dietetics Programs: A Systematic Review. Journal of </a:t>
            </a:r>
            <a:r>
              <a:rPr lang="en-US" dirty="0" err="1"/>
              <a:t>NutritionEducation</a:t>
            </a:r>
            <a:r>
              <a:rPr lang="en-US" dirty="0"/>
              <a:t> and Behavior. 2019</a:t>
            </a:r>
            <a:r>
              <a:rPr lang="en-US" dirty="0" smtClean="0"/>
              <a:t>.</a:t>
            </a:r>
          </a:p>
          <a:p>
            <a:pPr marL="0" indent="0">
              <a:buNone/>
            </a:pPr>
            <a:endParaRPr lang="en-US" dirty="0"/>
          </a:p>
          <a:p>
            <a:r>
              <a:rPr lang="en-US" dirty="0" err="1"/>
              <a:t>Puskar,K</a:t>
            </a:r>
            <a:r>
              <a:rPr lang="en-US" dirty="0"/>
              <a:t>., Mitchell, A.M.,  </a:t>
            </a:r>
            <a:r>
              <a:rPr lang="en-US" dirty="0" err="1"/>
              <a:t>Heeyoung</a:t>
            </a:r>
            <a:r>
              <a:rPr lang="en-US" dirty="0"/>
              <a:t> Lee, H., Kane, I., et </a:t>
            </a:r>
            <a:r>
              <a:rPr lang="en-US" dirty="0" err="1"/>
              <a:t>al.,“Simulated</a:t>
            </a:r>
            <a:r>
              <a:rPr lang="en-US" dirty="0"/>
              <a:t> Case Studies Illustrate </a:t>
            </a:r>
            <a:r>
              <a:rPr lang="en-US" dirty="0" err="1"/>
              <a:t>Interprofessional</a:t>
            </a:r>
            <a:r>
              <a:rPr lang="en-US" dirty="0"/>
              <a:t> Education for Alcohol and Drug Use Screening for Healthcare Professionals” ARC Journal of Nursing and Healthcare (AJNH) Volume 2, Issue 2, 2016, PP 9-20 ISSN 2455-4324 DOI: http://dx.doi.org/10.20431/2455-4324.0202002 </a:t>
            </a:r>
            <a:r>
              <a:rPr lang="en-US" u="sng" dirty="0">
                <a:hlinkClick r:id="rId2"/>
              </a:rPr>
              <a:t>www.arcjournals.org</a:t>
            </a:r>
            <a:endParaRPr lang="en-US" dirty="0"/>
          </a:p>
          <a:p>
            <a:endParaRPr lang="en-US"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60</a:t>
            </a:fld>
            <a:endParaRPr lang="en-US"/>
          </a:p>
        </p:txBody>
      </p:sp>
    </p:spTree>
    <p:extLst>
      <p:ext uri="{BB962C8B-B14F-4D97-AF65-F5344CB8AC3E}">
        <p14:creationId xmlns:p14="http://schemas.microsoft.com/office/powerpoint/2010/main" val="8639611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Henry,B</a:t>
            </a:r>
            <a:r>
              <a:rPr lang="en-US" dirty="0" smtClean="0"/>
              <a:t>., Garner, C., </a:t>
            </a:r>
            <a:r>
              <a:rPr lang="en-US" dirty="0" err="1" smtClean="0"/>
              <a:t>Guernon</a:t>
            </a:r>
            <a:r>
              <a:rPr lang="en-US" dirty="0" smtClean="0"/>
              <a:t>, </a:t>
            </a:r>
            <a:r>
              <a:rPr lang="en-US" dirty="0" err="1" smtClean="0"/>
              <a:t>A.m</a:t>
            </a:r>
            <a:r>
              <a:rPr lang="en-US" dirty="0" smtClean="0"/>
              <a:t>, “Teaching </a:t>
            </a:r>
            <a:r>
              <a:rPr lang="en-US" dirty="0"/>
              <a:t>and Learning about </a:t>
            </a:r>
            <a:r>
              <a:rPr lang="en-US" dirty="0" smtClean="0"/>
              <a:t>Inter-professional </a:t>
            </a:r>
            <a:r>
              <a:rPr lang="en-US" dirty="0"/>
              <a:t>Collaboration Through </a:t>
            </a:r>
            <a:r>
              <a:rPr lang="en-US" dirty="0" smtClean="0"/>
              <a:t>Student Designed </a:t>
            </a:r>
            <a:r>
              <a:rPr lang="en-US" dirty="0"/>
              <a:t>Case Study and Analysis” </a:t>
            </a:r>
            <a:r>
              <a:rPr lang="en-US" i="1" dirty="0"/>
              <a:t>International Journal of Teaching and Learning in Higher Education </a:t>
            </a:r>
            <a:r>
              <a:rPr lang="en-US" dirty="0"/>
              <a:t>2018, Volume 30, Number 3, 560-570 http://www.isetl.org/ijtlhe/</a:t>
            </a:r>
            <a:endParaRPr lang="en-US" dirty="0" smtClean="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61</a:t>
            </a:fld>
            <a:endParaRPr lang="en-US"/>
          </a:p>
        </p:txBody>
      </p:sp>
    </p:spTree>
    <p:extLst>
      <p:ext uri="{BB962C8B-B14F-4D97-AF65-F5344CB8AC3E}">
        <p14:creationId xmlns:p14="http://schemas.microsoft.com/office/powerpoint/2010/main" val="23480870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62</a:t>
            </a:fld>
            <a:endParaRPr lang="en-US"/>
          </a:p>
        </p:txBody>
      </p:sp>
      <p:sp>
        <p:nvSpPr>
          <p:cNvPr id="7" name="Rectangle 6"/>
          <p:cNvSpPr/>
          <p:nvPr/>
        </p:nvSpPr>
        <p:spPr>
          <a:xfrm>
            <a:off x="2196832" y="2967335"/>
            <a:ext cx="4750339"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9851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ethics </a:t>
            </a:r>
            <a:endParaRPr lang="en-US" dirty="0"/>
          </a:p>
        </p:txBody>
      </p:sp>
      <p:sp>
        <p:nvSpPr>
          <p:cNvPr id="3" name="Content Placeholder 2"/>
          <p:cNvSpPr>
            <a:spLocks noGrp="1"/>
          </p:cNvSpPr>
          <p:nvPr>
            <p:ph idx="1"/>
          </p:nvPr>
        </p:nvSpPr>
        <p:spPr/>
        <p:txBody>
          <a:bodyPr>
            <a:normAutofit/>
          </a:bodyPr>
          <a:lstStyle/>
          <a:p>
            <a:r>
              <a:rPr lang="en-US" sz="3200" dirty="0" smtClean="0"/>
              <a:t> Medical ethics is a branch of ethics which pertains to medical practice.</a:t>
            </a:r>
          </a:p>
          <a:p>
            <a:pPr lvl="1"/>
            <a:r>
              <a:rPr lang="en-US" sz="2800" dirty="0" smtClean="0"/>
              <a:t>Medicine asks: “What can be done for the patient”</a:t>
            </a:r>
          </a:p>
          <a:p>
            <a:pPr lvl="1"/>
            <a:r>
              <a:rPr lang="en-US" sz="2800" dirty="0" smtClean="0"/>
              <a:t>Ethics asks:      “What should be done for the patient”</a:t>
            </a:r>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7</a:t>
            </a:fld>
            <a:endParaRPr lang="en-US"/>
          </a:p>
        </p:txBody>
      </p:sp>
    </p:spTree>
    <p:extLst>
      <p:ext uri="{BB962C8B-B14F-4D97-AF65-F5344CB8AC3E}">
        <p14:creationId xmlns:p14="http://schemas.microsoft.com/office/powerpoint/2010/main" val="599263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medical ethic? </a:t>
            </a:r>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smtClean="0"/>
              <a:t>Medical ethics mean the </a:t>
            </a:r>
            <a:r>
              <a:rPr lang="en-US" sz="3200" dirty="0" smtClean="0">
                <a:solidFill>
                  <a:srgbClr val="C00000"/>
                </a:solidFill>
                <a:effectLst>
                  <a:outerShdw blurRad="38100" dist="38100" dir="2700000" algn="tl">
                    <a:srgbClr val="000000">
                      <a:alpha val="43137"/>
                    </a:srgbClr>
                  </a:outerShdw>
                </a:effectLst>
              </a:rPr>
              <a:t>moral principles</a:t>
            </a:r>
            <a:r>
              <a:rPr lang="en-US" sz="3200" dirty="0" smtClean="0"/>
              <a:t>, which should guide the members of the </a:t>
            </a:r>
            <a:r>
              <a:rPr lang="en-US" sz="3200" dirty="0" smtClean="0">
                <a:solidFill>
                  <a:srgbClr val="C00000"/>
                </a:solidFill>
                <a:effectLst>
                  <a:outerShdw blurRad="38100" dist="38100" dir="2700000" algn="tl">
                    <a:srgbClr val="000000">
                      <a:alpha val="43137"/>
                    </a:srgbClr>
                  </a:outerShdw>
                </a:effectLst>
              </a:rPr>
              <a:t>medical profession;</a:t>
            </a:r>
          </a:p>
          <a:p>
            <a:pPr lvl="1">
              <a:lnSpc>
                <a:spcPct val="150000"/>
              </a:lnSpc>
            </a:pPr>
            <a:r>
              <a:rPr lang="en-US" sz="2800" dirty="0" smtClean="0"/>
              <a:t>in the course of </a:t>
            </a:r>
            <a:r>
              <a:rPr lang="en-US" sz="2800" dirty="0" smtClean="0">
                <a:solidFill>
                  <a:srgbClr val="C00000"/>
                </a:solidFill>
                <a:effectLst>
                  <a:outerShdw blurRad="38100" dist="38100" dir="2700000" algn="tl">
                    <a:srgbClr val="000000">
                      <a:alpha val="43137"/>
                    </a:srgbClr>
                  </a:outerShdw>
                </a:effectLst>
              </a:rPr>
              <a:t>the practice of medicine </a:t>
            </a:r>
            <a:r>
              <a:rPr lang="en-US" sz="2800" dirty="0" smtClean="0"/>
              <a:t>and their </a:t>
            </a:r>
            <a:r>
              <a:rPr lang="en-US" sz="2800" dirty="0" smtClean="0">
                <a:solidFill>
                  <a:srgbClr val="C00000"/>
                </a:solidFill>
                <a:effectLst>
                  <a:outerShdw blurRad="38100" dist="38100" dir="2700000" algn="tl">
                    <a:srgbClr val="000000">
                      <a:alpha val="43137"/>
                    </a:srgbClr>
                  </a:outerShdw>
                </a:effectLst>
              </a:rPr>
              <a:t>relationship</a:t>
            </a:r>
            <a:r>
              <a:rPr lang="en-US" sz="2800" dirty="0" smtClean="0"/>
              <a:t> with their </a:t>
            </a:r>
            <a:r>
              <a:rPr lang="en-US" sz="2800" dirty="0" smtClean="0">
                <a:solidFill>
                  <a:srgbClr val="C00000"/>
                </a:solidFill>
                <a:effectLst>
                  <a:outerShdw blurRad="38100" dist="38100" dir="2700000" algn="tl">
                    <a:srgbClr val="000000">
                      <a:alpha val="43137"/>
                    </a:srgbClr>
                  </a:outerShdw>
                </a:effectLst>
              </a:rPr>
              <a:t>patients</a:t>
            </a:r>
            <a:r>
              <a:rPr lang="en-US" sz="2800" dirty="0" smtClean="0"/>
              <a:t> and other </a:t>
            </a:r>
            <a:r>
              <a:rPr lang="en-US" sz="2800" dirty="0" smtClean="0">
                <a:solidFill>
                  <a:srgbClr val="C00000"/>
                </a:solidFill>
                <a:effectLst>
                  <a:outerShdw blurRad="38100" dist="38100" dir="2700000" algn="tl">
                    <a:srgbClr val="000000">
                      <a:alpha val="43137"/>
                    </a:srgbClr>
                  </a:outerShdw>
                </a:effectLst>
              </a:rPr>
              <a:t>members of the profession</a:t>
            </a:r>
            <a:r>
              <a:rPr lang="en-US" sz="2800" dirty="0" smtClean="0">
                <a:solidFill>
                  <a:schemeClr val="accent6">
                    <a:lumMod val="75000"/>
                  </a:schemeClr>
                </a:solidFill>
                <a:effectLst>
                  <a:outerShdw blurRad="38100" dist="38100" dir="2700000" algn="tl">
                    <a:srgbClr val="000000">
                      <a:alpha val="43137"/>
                    </a:srgbClr>
                  </a:outerShdw>
                </a:effectLst>
              </a:rPr>
              <a:t>. </a:t>
            </a:r>
          </a:p>
          <a:p>
            <a:pPr>
              <a:lnSpc>
                <a:spcPct val="150000"/>
              </a:lnSpc>
            </a:pPr>
            <a:endParaRPr lang="en-US" sz="32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8</a:t>
            </a:fld>
            <a:endParaRPr lang="en-US"/>
          </a:p>
        </p:txBody>
      </p:sp>
    </p:spTree>
    <p:extLst>
      <p:ext uri="{BB962C8B-B14F-4D97-AF65-F5344CB8AC3E}">
        <p14:creationId xmlns:p14="http://schemas.microsoft.com/office/powerpoint/2010/main" val="970143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rgbClr val="FF66CC"/>
                </a:solidFill>
              </a:rPr>
              <a:t>4 Principles of Ethics</a:t>
            </a:r>
            <a:endParaRPr lang="en-US" sz="4400" dirty="0">
              <a:solidFill>
                <a:srgbClr val="FF66CC"/>
              </a:solidFill>
            </a:endParaRPr>
          </a:p>
        </p:txBody>
      </p:sp>
      <p:sp>
        <p:nvSpPr>
          <p:cNvPr id="3" name="Content Placeholder 2"/>
          <p:cNvSpPr>
            <a:spLocks noGrp="1"/>
          </p:cNvSpPr>
          <p:nvPr>
            <p:ph idx="1"/>
          </p:nvPr>
        </p:nvSpPr>
        <p:spPr>
          <a:xfrm>
            <a:off x="1676400" y="1775191"/>
            <a:ext cx="7010400" cy="4625609"/>
          </a:xfrm>
        </p:spPr>
        <p:txBody>
          <a:bodyPr>
            <a:normAutofit/>
          </a:bodyPr>
          <a:lstStyle/>
          <a:p>
            <a:pPr marL="633222" indent="-514350">
              <a:lnSpc>
                <a:spcPct val="150000"/>
              </a:lnSpc>
              <a:buClr>
                <a:srgbClr val="00FFFF"/>
              </a:buClr>
              <a:buSzPct val="100000"/>
              <a:buFont typeface="+mj-lt"/>
              <a:buAutoNum type="arabicPeriod"/>
            </a:pPr>
            <a:r>
              <a:rPr lang="en-US" sz="4400" dirty="0" smtClean="0"/>
              <a:t>Respect for Autonomy</a:t>
            </a:r>
          </a:p>
          <a:p>
            <a:pPr marL="633222" indent="-514350">
              <a:lnSpc>
                <a:spcPct val="150000"/>
              </a:lnSpc>
              <a:buClr>
                <a:srgbClr val="00FFFF"/>
              </a:buClr>
              <a:buSzPct val="100000"/>
              <a:buFont typeface="+mj-lt"/>
              <a:buAutoNum type="arabicPeriod"/>
            </a:pPr>
            <a:r>
              <a:rPr lang="en-US" sz="4400" dirty="0" smtClean="0"/>
              <a:t>Beneficence</a:t>
            </a:r>
          </a:p>
          <a:p>
            <a:pPr marL="633222" indent="-514350">
              <a:lnSpc>
                <a:spcPct val="150000"/>
              </a:lnSpc>
              <a:buClr>
                <a:srgbClr val="00FFFF"/>
              </a:buClr>
              <a:buSzPct val="100000"/>
              <a:buFont typeface="+mj-lt"/>
              <a:buAutoNum type="arabicPeriod"/>
            </a:pPr>
            <a:r>
              <a:rPr lang="en-US" sz="4400" dirty="0" smtClean="0"/>
              <a:t>Non-</a:t>
            </a:r>
            <a:r>
              <a:rPr lang="en-US" sz="4400" dirty="0" err="1" smtClean="0"/>
              <a:t>maleficence</a:t>
            </a:r>
            <a:endParaRPr lang="en-US" sz="4400" dirty="0" smtClean="0"/>
          </a:p>
          <a:p>
            <a:pPr marL="633222" indent="-514350">
              <a:lnSpc>
                <a:spcPct val="150000"/>
              </a:lnSpc>
              <a:buClr>
                <a:srgbClr val="00FFFF"/>
              </a:buClr>
              <a:buSzPct val="100000"/>
              <a:buFont typeface="+mj-lt"/>
              <a:buAutoNum type="arabicPeriod"/>
            </a:pPr>
            <a:r>
              <a:rPr lang="en-US" sz="4400" dirty="0" smtClean="0"/>
              <a:t>Justice </a:t>
            </a:r>
            <a:endParaRPr lang="en-US" sz="4400" dirty="0"/>
          </a:p>
        </p:txBody>
      </p:sp>
      <p:sp>
        <p:nvSpPr>
          <p:cNvPr id="4" name="Date Placeholder 3"/>
          <p:cNvSpPr>
            <a:spLocks noGrp="1"/>
          </p:cNvSpPr>
          <p:nvPr>
            <p:ph type="dt" sz="half" idx="10"/>
          </p:nvPr>
        </p:nvSpPr>
        <p:spPr/>
        <p:txBody>
          <a:bodyPr/>
          <a:lstStyle/>
          <a:p>
            <a:r>
              <a:rPr lang="en-US" smtClean="0"/>
              <a:t>2/9/2020</a:t>
            </a:r>
            <a:endParaRPr lang="en-US"/>
          </a:p>
        </p:txBody>
      </p:sp>
      <p:sp>
        <p:nvSpPr>
          <p:cNvPr id="5" name="Footer Placeholder 4"/>
          <p:cNvSpPr>
            <a:spLocks noGrp="1"/>
          </p:cNvSpPr>
          <p:nvPr>
            <p:ph type="ftr" sz="quarter" idx="11"/>
          </p:nvPr>
        </p:nvSpPr>
        <p:spPr/>
        <p:txBody>
          <a:bodyPr/>
          <a:lstStyle/>
          <a:p>
            <a:r>
              <a:rPr lang="en-US" smtClean="0"/>
              <a:t>Case study in ethics 2020</a:t>
            </a:r>
            <a:endParaRPr lang="en-US"/>
          </a:p>
        </p:txBody>
      </p:sp>
      <p:sp>
        <p:nvSpPr>
          <p:cNvPr id="6" name="Slide Number Placeholder 5"/>
          <p:cNvSpPr>
            <a:spLocks noGrp="1"/>
          </p:cNvSpPr>
          <p:nvPr>
            <p:ph type="sldNum" sz="quarter" idx="12"/>
          </p:nvPr>
        </p:nvSpPr>
        <p:spPr/>
        <p:txBody>
          <a:bodyPr/>
          <a:lstStyle/>
          <a:p>
            <a:fld id="{B266EFB1-D374-485F-AF4C-FEBF3E4FF9CF}" type="slidenum">
              <a:rPr lang="en-US" smtClean="0"/>
              <a:t>9</a:t>
            </a:fld>
            <a:endParaRPr lang="en-US"/>
          </a:p>
        </p:txBody>
      </p:sp>
    </p:spTree>
    <p:extLst>
      <p:ext uri="{BB962C8B-B14F-4D97-AF65-F5344CB8AC3E}">
        <p14:creationId xmlns:p14="http://schemas.microsoft.com/office/powerpoint/2010/main" val="38623619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1044</TotalTime>
  <Words>3435</Words>
  <Application>Microsoft Office PowerPoint</Application>
  <PresentationFormat>On-screen Show (4:3)</PresentationFormat>
  <Paragraphs>561</Paragraphs>
  <Slides>62</Slides>
  <Notes>9</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Clarity</vt:lpstr>
      <vt:lpstr>Case study on Ethics</vt:lpstr>
      <vt:lpstr>Outline </vt:lpstr>
      <vt:lpstr>Introduction </vt:lpstr>
      <vt:lpstr>Introduction </vt:lpstr>
      <vt:lpstr>I. Ethics </vt:lpstr>
      <vt:lpstr>What is Ethics?  </vt:lpstr>
      <vt:lpstr>Medical ethics </vt:lpstr>
      <vt:lpstr>What is medical ethic? </vt:lpstr>
      <vt:lpstr>4 Principles of Ethics</vt:lpstr>
      <vt:lpstr>1. Respect for autonomy</vt:lpstr>
      <vt:lpstr>Autonomy</vt:lpstr>
      <vt:lpstr>Autonomy</vt:lpstr>
      <vt:lpstr>“Confidentiality stems from a person’s right to privacy and autonomy.  Patients have a right to decide who will have access to personal information about them”</vt:lpstr>
      <vt:lpstr>What factors affect the amount and kind of personal information shared and the group with which it is shared?</vt:lpstr>
      <vt:lpstr>Under what circumstances may a physician share patient information?</vt:lpstr>
      <vt:lpstr>2.  Beneficence</vt:lpstr>
      <vt:lpstr>2. Beneficence</vt:lpstr>
      <vt:lpstr>2.  Beneficence</vt:lpstr>
      <vt:lpstr>3.  Non-maleficence</vt:lpstr>
      <vt:lpstr>3. Nonmaleficence</vt:lpstr>
      <vt:lpstr>Non-maleficence</vt:lpstr>
      <vt:lpstr>Non-maleficence vs Beneficence</vt:lpstr>
      <vt:lpstr>4. Justice</vt:lpstr>
      <vt:lpstr>4.  Justice</vt:lpstr>
      <vt:lpstr>4.  Justice</vt:lpstr>
      <vt:lpstr>Teaching and Assessing Ethics</vt:lpstr>
      <vt:lpstr>PowerPoint Presentation</vt:lpstr>
      <vt:lpstr>Medicine, Ethics, Culture Context</vt:lpstr>
      <vt:lpstr>Utilitarian Approach:  The ethical action is the one that will produce the greatest balance of benefits over harms. </vt:lpstr>
      <vt:lpstr>Rights Approach:  The ethical action is the one  that most dutifully respects  the rights of all affected.</vt:lpstr>
      <vt:lpstr>Fairness or Justice Approach:  The ethical action is the one that treats people equally, or if unequally, that treats people proportionately and fairly. </vt:lpstr>
      <vt:lpstr>7 steps to solving ethics case study</vt:lpstr>
      <vt:lpstr>7 steps to solving ethics case study </vt:lpstr>
      <vt:lpstr>Step 1:Read the question twice</vt:lpstr>
      <vt:lpstr>Step 2: Provide suitable introduction  </vt:lpstr>
      <vt:lpstr>Step 3: Identify the ethical/moral dilemma  </vt:lpstr>
      <vt:lpstr>Step 3: Identify the Ethical/Moral dilemma  </vt:lpstr>
      <vt:lpstr>Step 3: Identify the Ethical/Moral dilemma  </vt:lpstr>
      <vt:lpstr>Step 4: Identify the stakeholders involved  </vt:lpstr>
      <vt:lpstr>Step 5: Cite relevant laws, values, approaches </vt:lpstr>
      <vt:lpstr>Step 6: Main body of answer (Depending on Question)</vt:lpstr>
      <vt:lpstr>Step 7: Conclude </vt:lpstr>
      <vt:lpstr>II. Case study </vt:lpstr>
      <vt:lpstr>Scenario</vt:lpstr>
      <vt:lpstr>Case 1 </vt:lpstr>
      <vt:lpstr>Case 2</vt:lpstr>
      <vt:lpstr>PowerPoint Presentation</vt:lpstr>
      <vt:lpstr>Case study peer review </vt:lpstr>
      <vt:lpstr>Course development </vt:lpstr>
      <vt:lpstr>Critique criteria </vt:lpstr>
      <vt:lpstr>Critique criteria </vt:lpstr>
      <vt:lpstr>Case Study Analysis Criteria for Peer Review </vt:lpstr>
      <vt:lpstr>Implementation </vt:lpstr>
      <vt:lpstr>Stage one: Group case discussion  </vt:lpstr>
      <vt:lpstr>Stage two: inter-professional collaboration in case analysis </vt:lpstr>
      <vt:lpstr>Stage three: case study design  </vt:lpstr>
      <vt:lpstr>Stage four: Case presentations and review </vt:lpstr>
      <vt:lpstr>Stage five: write case study   </vt:lpstr>
      <vt:lpstr>Conclusion </vt:lpstr>
      <vt:lpstr>References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on Ethics</dc:title>
  <dc:creator>Lenovo</dc:creator>
  <cp:lastModifiedBy>Lenovo</cp:lastModifiedBy>
  <cp:revision>57</cp:revision>
  <dcterms:created xsi:type="dcterms:W3CDTF">2020-08-10T07:19:57Z</dcterms:created>
  <dcterms:modified xsi:type="dcterms:W3CDTF">2020-08-30T17:27:28Z</dcterms:modified>
</cp:coreProperties>
</file>